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6" r:id="rId5"/>
    <p:sldId id="259" r:id="rId6"/>
    <p:sldId id="263" r:id="rId7"/>
    <p:sldId id="264" r:id="rId8"/>
    <p:sldId id="265" r:id="rId9"/>
    <p:sldId id="268" r:id="rId10"/>
    <p:sldId id="269" r:id="rId11"/>
    <p:sldId id="270" r:id="rId12"/>
    <p:sldId id="281" r:id="rId13"/>
    <p:sldId id="260" r:id="rId14"/>
    <p:sldId id="267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 autoAdjust="0"/>
    <p:restoredTop sz="94643"/>
  </p:normalViewPr>
  <p:slideViewPr>
    <p:cSldViewPr snapToGrid="0">
      <p:cViewPr varScale="1">
        <p:scale>
          <a:sx n="67" d="100"/>
          <a:sy n="67" d="100"/>
        </p:scale>
        <p:origin x="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DE9F3-4DC7-805A-00CB-57D8C2657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2A7B76B-0487-6B9E-5557-D4C973269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70B59F-E0C3-A248-B6ED-00E867B05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CC6F9-54B6-BCE1-7871-CBBAB72A8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0322A6-29AF-D040-BA53-AB4AA0BC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945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702230-D784-88F3-24A0-E4F061C64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FBE6FCA-2DEE-15DE-3209-74D214503E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0C4AD5-33DA-05C6-578D-F60593DB5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EBB8EE-EDFF-9F61-49FF-FE9D6EF9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FEC8AD-7218-A1F3-5222-92A2AF5C1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13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53CF4C6-83B3-0424-B432-8D8EF056F1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DC357B8-5E7C-2033-B123-22E87DF74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7A37A-3404-F73F-62BA-54920B1C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AC4C03-2A27-8BB5-9926-AE8DD131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C2350F-3059-AED5-29E7-E833FA94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807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1BFC3A-F394-466B-2669-3C1DAFDEB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19071B-D330-6CD0-087B-17EDC30B7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AC2173-0AE7-D931-90F2-79A5FE8F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10397E-AE25-D6BE-6EFC-B9EE4B7A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D13169-AACC-5A4A-FD47-213C9499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299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1CE506-2D00-F92A-F0F4-4D91675B7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2404F6-7B92-3E0F-85FD-F72B467AC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2506A5-5F88-142A-59E7-3C71070DD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0C2DFD-555E-A415-8D7B-46F43724D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476ED4-B169-B1D2-724C-BFEEEBF1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63253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B71A5-C2FD-6ED0-9B02-54939612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752F8E7-9EA1-A668-7671-8868E8BC7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CB48E7-C74E-716D-DD00-6542B0468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5C8DB5-830B-C749-CAA3-439D763BC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B35F56-EF30-987E-F042-5229A6BEF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240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25D704-11D0-B4CE-111B-15B5D7946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82E658-42FC-C563-7CFA-EC9089E2A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450583-0B26-797A-BBB5-11280590E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5C4EDA-5566-6E1E-776C-9693C60F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1AC3E7-7783-6554-365C-868F28E9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6784E5-A790-DD86-4E04-1DA13996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1534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14BD6-18FE-E506-17D3-48DD4403A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ABBDEB-7A99-1ADA-72EC-C97019C75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BEF195-B664-8453-3E46-1B9D4F11D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14A782-A040-EA6F-5E45-D70C607B8E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8C10D4-F848-E67F-68D2-A52B206885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F403181-500D-9242-8EBA-90247F7D6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0E826AE-2EA7-71F4-14C7-D8A0EBC22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2E9F209-AF42-3C32-0BD9-C147CFE9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6040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24E64-B44B-834E-0B7C-7D332B1F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1CE8A5-D935-F8D7-8E76-10457342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D7507F-5738-5F36-FD3A-7CD145A1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EDC2B9-5E07-9161-52A5-4AC93296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49513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76AEFB-D7DD-656E-9C93-9AD60567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4AD78A3-8DD3-C0B3-FA42-27E2DB486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1A6055-E541-B610-4D0E-3B5F3233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85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5CF0E-D797-B47F-BE95-FF448674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838020B-7FE9-6ED8-BFD6-A71F6E37B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039CCC-7A40-7A1D-254D-BA432AEF72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854A83-3BC2-0E60-CB9A-843484588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059106-7291-1D1E-2F7A-06B3D962B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094EAF8-5FF6-D87D-59B8-908E39DCD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8572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73A64-B3CA-384B-B968-285DC9C97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386C9A-F4E9-D4A1-9FAD-4B3E94FCE8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1B32AE-1084-01B8-68FE-739E116EE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695854-5B05-98A3-44A9-917DE7FA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7EA61E-F492-E467-D541-468DC206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179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C351B3-184B-7E37-3884-CF0BA57F8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CED4255-23D8-908C-947C-ECCB26F913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765E39-D38F-C18B-C25D-5B6AAD32A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34EF7B-1BD5-C1AA-9047-AF754735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1F2F92-F169-3DBB-679C-9A7AC6F9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84A89DB-E18E-F195-1B20-0E6F2FAD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6675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1DB77-98B9-1331-46C8-07017EBFA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C214C28-2180-FDB0-B428-C62CCD88F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832FDD-BEBA-5492-02CC-E106D304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F93AA9-3A1E-9053-A886-E313A41BC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D78A37-CF60-ACA6-81E5-9C5ABEF33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2060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CF4A771-6398-690B-67CE-CFAA63768C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91C363-9A1B-12BE-D380-7E550FC9E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AD0D6C8-B1E8-44CE-0F13-D55D7D9C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1FB63E-BE80-E24B-756D-0A5D83B35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077342-0BAD-5158-D377-71E84AC0B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197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13102-50F5-5402-A72B-B12143663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4D1CAC-2FF2-6F09-380C-C6F21B9AA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6F50C7-041B-ACE4-2853-4C5A9119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242E17-BD06-A370-25D1-05C387B1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A447DC-F7C7-A04E-9405-D3100E221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488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2AEB3-5E99-EFE3-BF37-830104345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79AD4D-B01A-0278-0226-5B9AF1C3E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673CB15-08A7-989E-50A7-782D7AE1D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EEAB470-B437-4502-3A69-C32F3C3C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7754AF-BD15-CB0C-643A-07D39EAD7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C42D416-4747-2ED9-E2FD-7C4D7BF8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39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0D11BB-F014-BDD5-39E7-2FFD9BED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8C572C-560C-82A1-7600-B92B641AF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B60056-F0CB-3919-881D-6BB79ADFE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5BCAEF-D88F-732F-053A-1A5F5A151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E553C0-2056-C8BD-087F-6A2702BF7C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DE54531-CACB-8339-A807-A86568AA3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01BC3-7EFF-ABE7-E924-AC1848DD1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72DFCE-B593-F042-3D39-4321DDED1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5746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D7028-A5F2-838D-F541-F0E8651B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556E73-20C6-52D2-210D-E8CD42522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4461F25-D5A0-C87A-C595-15E57B99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B944DE-8356-EFA7-3E90-66C24E968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DFC7AB8-D6B5-C66C-7C7D-C2C6B277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4A79E1-09B1-11C9-7CC3-DA786F13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74231A-19AB-81B3-2E88-D3E30C7A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52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1DE94B-92E2-5671-2A3F-08475DB5B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35F2DF-B55A-8F5C-4DA8-4BEB0481D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598C328-85E8-476E-BCE1-4E483BCEA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FC21F9-A69C-6E1D-BEDD-11E030BC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A439A18-7604-4F69-267D-DCB2303A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91D298-85A4-1571-3F68-DCFE5884E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563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FAD69-54F8-CD60-2133-DDE06FC1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D1713A5-CC54-AEC0-F211-8C5269979C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AA3499-124D-D902-62F0-1AB1325E2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73247C-8ABC-9E0F-DCFE-C4821022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E95480-835B-3F4A-266C-5C44BB81C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68C4F2-D80F-C7BE-7DB0-58C8F18A3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839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D4AB177-6084-C074-E0AD-66BF0A65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D6B147-9932-8CBC-56E4-7D219A064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5C77906-080E-3D46-0BBA-50385774A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9481E-DF10-48A1-9EA9-1C985A93DA98}" type="datetimeFigureOut">
              <a:rPr lang="de-DE" smtClean="0"/>
              <a:t>11.07.2025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7A8F14-CB71-44A5-D91C-4C23343E50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8903A8-14C2-F5EC-088D-9AB336D64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BE97D4-67EE-4CB5-90E3-D996AE9E11D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8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10BE2B-69C2-15D0-5F52-46720216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014A12A-F325-3942-BE1E-547FA9FC9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2B84CC-2003-BEA4-1311-380A7F3D3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7/11/2025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3DA6A7E-0E4F-CA33-F193-F0E20CAE9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348684-8CAA-3CF9-8936-2BBD3A95C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57153-B650-4DEB-B370-79DDCFDCE9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03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5C6FF-660A-9AF9-5488-852593143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818" y="946821"/>
            <a:ext cx="8728364" cy="689279"/>
          </a:xfrm>
        </p:spPr>
        <p:txBody>
          <a:bodyPr>
            <a:noAutofit/>
          </a:bodyPr>
          <a:lstStyle/>
          <a:p>
            <a:r>
              <a:rPr lang="de-DE" sz="5200" dirty="0">
                <a:latin typeface="Century Gothic" panose="020B0502020202020204" pitchFamily="34" charset="0"/>
              </a:rPr>
              <a:t>Emrich Database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55416C-240E-4A9F-FDB1-C11D0D5F1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1818" y="1733084"/>
            <a:ext cx="8728363" cy="418780"/>
          </a:xfrm>
        </p:spPr>
        <p:txBody>
          <a:bodyPr>
            <a:noAutofit/>
          </a:bodyPr>
          <a:lstStyle/>
          <a:p>
            <a:r>
              <a:rPr lang="de-DE" sz="2400" dirty="0" err="1">
                <a:latin typeface="Century Gothic" panose="020B0502020202020204" pitchFamily="34" charset="0"/>
              </a:rPr>
              <a:t>Navigating</a:t>
            </a:r>
            <a:r>
              <a:rPr lang="de-DE" sz="2400" dirty="0">
                <a:latin typeface="Century Gothic" panose="020B0502020202020204" pitchFamily="34" charset="0"/>
              </a:rPr>
              <a:t> a Case</a:t>
            </a:r>
          </a:p>
        </p:txBody>
      </p:sp>
      <p:pic>
        <p:nvPicPr>
          <p:cNvPr id="5" name="Grafik 4" descr="Ein Bild, das Grafiken, Grafikdesign, Design enthält.&#10;&#10;KI-generierte Inhalte können fehlerhaft sein.">
            <a:extLst>
              <a:ext uri="{FF2B5EF4-FFF2-40B4-BE49-F238E27FC236}">
                <a16:creationId xmlns:a16="http://schemas.microsoft.com/office/drawing/2014/main" id="{49E332F8-2B6E-7C6B-B71E-057E7A4F1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5609" y="2938127"/>
            <a:ext cx="8845595" cy="29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49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C3E1AC16-2E7A-2337-9D8C-5E94A9ACD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87" y="888869"/>
            <a:ext cx="3340272" cy="5080261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C12ABFF-EB9B-81A6-B18D-D1EA7DDDBA2E}"/>
              </a:ext>
            </a:extLst>
          </p:cNvPr>
          <p:cNvSpPr/>
          <p:nvPr/>
        </p:nvSpPr>
        <p:spPr>
          <a:xfrm>
            <a:off x="6600825" y="2443163"/>
            <a:ext cx="1357313" cy="52863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EB68E47D-6E57-2BD4-9545-6B405550F59F}"/>
              </a:ext>
            </a:extLst>
          </p:cNvPr>
          <p:cNvSpPr/>
          <p:nvPr/>
        </p:nvSpPr>
        <p:spPr>
          <a:xfrm>
            <a:off x="5314950" y="2628899"/>
            <a:ext cx="1481137" cy="15716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745F31-3F0F-11A6-5CFF-F0F097FE167D}"/>
              </a:ext>
            </a:extLst>
          </p:cNvPr>
          <p:cNvSpPr txBox="1"/>
          <p:nvPr/>
        </p:nvSpPr>
        <p:spPr>
          <a:xfrm>
            <a:off x="857684" y="2245815"/>
            <a:ext cx="4538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Track </a:t>
            </a:r>
            <a:r>
              <a:rPr lang="de-DE" dirty="0" err="1"/>
              <a:t>the</a:t>
            </a:r>
            <a:r>
              <a:rPr lang="de-DE" dirty="0"/>
              <a:t> time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on </a:t>
            </a: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in</a:t>
            </a:r>
          </a:p>
          <a:p>
            <a:r>
              <a:rPr lang="de-DE" dirty="0" err="1"/>
              <a:t>hours</a:t>
            </a:r>
            <a:r>
              <a:rPr lang="de-DE" dirty="0"/>
              <a:t> and </a:t>
            </a:r>
            <a:r>
              <a:rPr lang="de-DE" dirty="0" err="1"/>
              <a:t>minutes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small</a:t>
            </a:r>
            <a:r>
              <a:rPr lang="de-DE" dirty="0"/>
              <a:t> </a:t>
            </a:r>
            <a:r>
              <a:rPr lang="de-DE" dirty="0" err="1"/>
              <a:t>description</a:t>
            </a:r>
            <a:r>
              <a:rPr lang="de-DE" dirty="0"/>
              <a:t> </a:t>
            </a:r>
          </a:p>
          <a:p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tasks</a:t>
            </a:r>
            <a:r>
              <a:rPr lang="de-DE" dirty="0"/>
              <a:t> </a:t>
            </a:r>
            <a:r>
              <a:rPr lang="de-DE" dirty="0" err="1"/>
              <a:t>performed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969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5156F3E2-6D0B-A091-EE96-0B3A3629C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8" y="341026"/>
            <a:ext cx="12238658" cy="6175948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AF49720-4013-60CD-93EA-658621A000B4}"/>
              </a:ext>
            </a:extLst>
          </p:cNvPr>
          <p:cNvSpPr txBox="1"/>
          <p:nvPr/>
        </p:nvSpPr>
        <p:spPr>
          <a:xfrm>
            <a:off x="5186659" y="341026"/>
            <a:ext cx="1858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Time Tracking</a:t>
            </a:r>
          </a:p>
        </p:txBody>
      </p:sp>
      <p:sp>
        <p:nvSpPr>
          <p:cNvPr id="5" name="Pfeil nach links 4">
            <a:extLst>
              <a:ext uri="{FF2B5EF4-FFF2-40B4-BE49-F238E27FC236}">
                <a16:creationId xmlns:a16="http://schemas.microsoft.com/office/drawing/2014/main" id="{49917412-233F-F975-9ABC-98FE483CB2D5}"/>
              </a:ext>
            </a:extLst>
          </p:cNvPr>
          <p:cNvSpPr/>
          <p:nvPr/>
        </p:nvSpPr>
        <p:spPr>
          <a:xfrm>
            <a:off x="6260123" y="3010486"/>
            <a:ext cx="1659988" cy="15122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98569EEA-2904-F6C9-CB3D-156662C75334}"/>
              </a:ext>
            </a:extLst>
          </p:cNvPr>
          <p:cNvSpPr/>
          <p:nvPr/>
        </p:nvSpPr>
        <p:spPr>
          <a:xfrm>
            <a:off x="6260123" y="3277772"/>
            <a:ext cx="1659988" cy="15122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links 6">
            <a:extLst>
              <a:ext uri="{FF2B5EF4-FFF2-40B4-BE49-F238E27FC236}">
                <a16:creationId xmlns:a16="http://schemas.microsoft.com/office/drawing/2014/main" id="{ED1D956C-436C-FCE3-DC78-A7A45FBF0A40}"/>
              </a:ext>
            </a:extLst>
          </p:cNvPr>
          <p:cNvSpPr/>
          <p:nvPr/>
        </p:nvSpPr>
        <p:spPr>
          <a:xfrm>
            <a:off x="6958683" y="3545059"/>
            <a:ext cx="961428" cy="15122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78A2107-BE1F-48AE-3CD4-625D48177C2D}"/>
              </a:ext>
            </a:extLst>
          </p:cNvPr>
          <p:cNvSpPr/>
          <p:nvPr/>
        </p:nvSpPr>
        <p:spPr>
          <a:xfrm>
            <a:off x="4731531" y="3912188"/>
            <a:ext cx="1224770" cy="3693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76BC91A-DF08-2597-3C85-2536DBC27AC8}"/>
              </a:ext>
            </a:extLst>
          </p:cNvPr>
          <p:cNvSpPr txBox="1"/>
          <p:nvPr/>
        </p:nvSpPr>
        <p:spPr>
          <a:xfrm>
            <a:off x="7920111" y="2908440"/>
            <a:ext cx="836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Hours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158A7F5-092F-5C3D-0B12-9D16CE8BC916}"/>
              </a:ext>
            </a:extLst>
          </p:cNvPr>
          <p:cNvSpPr txBox="1"/>
          <p:nvPr/>
        </p:nvSpPr>
        <p:spPr>
          <a:xfrm>
            <a:off x="7920111" y="3161714"/>
            <a:ext cx="985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Minutes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631A413-D0A7-C2C4-7C16-DC976AC85A37}"/>
              </a:ext>
            </a:extLst>
          </p:cNvPr>
          <p:cNvSpPr txBox="1"/>
          <p:nvPr/>
        </p:nvSpPr>
        <p:spPr>
          <a:xfrm>
            <a:off x="7920111" y="3449154"/>
            <a:ext cx="1828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Tasks </a:t>
            </a:r>
            <a:r>
              <a:rPr lang="de-DE" dirty="0" err="1"/>
              <a:t>performed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6680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7CF6A714-35F8-96C7-F442-32646D9AE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97"/>
            <a:ext cx="12192000" cy="616080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C561E9A-1D56-5527-B7E3-65A8BE03AB1D}"/>
              </a:ext>
            </a:extLst>
          </p:cNvPr>
          <p:cNvSpPr txBox="1"/>
          <p:nvPr/>
        </p:nvSpPr>
        <p:spPr>
          <a:xfrm>
            <a:off x="6758257" y="1035745"/>
            <a:ext cx="476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all </a:t>
            </a:r>
            <a:r>
              <a:rPr lang="de-DE" dirty="0" err="1"/>
              <a:t>activities</a:t>
            </a:r>
            <a:r>
              <a:rPr lang="de-DE" dirty="0"/>
              <a:t>, </a:t>
            </a:r>
            <a:r>
              <a:rPr lang="de-DE" dirty="0" err="1"/>
              <a:t>including</a:t>
            </a:r>
            <a:r>
              <a:rPr lang="de-DE" dirty="0"/>
              <a:t> </a:t>
            </a:r>
            <a:r>
              <a:rPr lang="de-DE" dirty="0" err="1"/>
              <a:t>emails</a:t>
            </a:r>
            <a:r>
              <a:rPr lang="de-DE" dirty="0"/>
              <a:t>, mail, etc. </a:t>
            </a:r>
            <a:br>
              <a:rPr lang="de-DE" dirty="0"/>
            </a:br>
            <a:r>
              <a:rPr lang="de-DE" dirty="0"/>
              <a:t>(not </a:t>
            </a:r>
            <a:r>
              <a:rPr lang="de-DE" dirty="0" err="1"/>
              <a:t>pertaining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individual </a:t>
            </a:r>
            <a:r>
              <a:rPr lang="de-DE" dirty="0" err="1"/>
              <a:t>heirs</a:t>
            </a:r>
            <a:r>
              <a:rPr lang="de-DE" dirty="0"/>
              <a:t>!)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122A51-D09A-95C1-9B75-1BA32DC3E827}"/>
              </a:ext>
            </a:extLst>
          </p:cNvPr>
          <p:cNvSpPr txBox="1"/>
          <p:nvPr/>
        </p:nvSpPr>
        <p:spPr>
          <a:xfrm>
            <a:off x="5550234" y="348597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General Case Notes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79697A23-84D9-150B-CBF9-A445EE0C636E}"/>
              </a:ext>
            </a:extLst>
          </p:cNvPr>
          <p:cNvSpPr/>
          <p:nvPr/>
        </p:nvSpPr>
        <p:spPr>
          <a:xfrm>
            <a:off x="5772150" y="1328738"/>
            <a:ext cx="986107" cy="58109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463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oftware enthält.&#10;&#10;KI-generierte Inhalte können fehlerhaft sein.">
            <a:extLst>
              <a:ext uri="{FF2B5EF4-FFF2-40B4-BE49-F238E27FC236}">
                <a16:creationId xmlns:a16="http://schemas.microsoft.com/office/drawing/2014/main" id="{746BA176-DB89-D884-338A-14A8D65EBC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32"/>
            <a:ext cx="12192000" cy="6582535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15D55EF-4D08-01B7-0B0B-44DF88BA7F7D}"/>
              </a:ext>
            </a:extLst>
          </p:cNvPr>
          <p:cNvSpPr/>
          <p:nvPr/>
        </p:nvSpPr>
        <p:spPr>
          <a:xfrm>
            <a:off x="1722783" y="6056243"/>
            <a:ext cx="954156" cy="6640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3E23CFE-2A9A-3DB3-4512-F2B516121489}"/>
              </a:ext>
            </a:extLst>
          </p:cNvPr>
          <p:cNvSpPr txBox="1"/>
          <p:nvPr/>
        </p:nvSpPr>
        <p:spPr>
          <a:xfrm>
            <a:off x="4579317" y="3244333"/>
            <a:ext cx="234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note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92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C54B60BD-DAED-3E0C-B446-36DA8DDC3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3" y="0"/>
            <a:ext cx="11695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68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 enthält.&#10;&#10;KI-generierte Inhalte können fehlerhaft sein.">
            <a:extLst>
              <a:ext uri="{FF2B5EF4-FFF2-40B4-BE49-F238E27FC236}">
                <a16:creationId xmlns:a16="http://schemas.microsoft.com/office/drawing/2014/main" id="{E38BF475-CE4F-EAC9-DE02-5406CD068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" y="471488"/>
            <a:ext cx="11978407" cy="5929312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97BBD0F-6743-FEF1-D7AF-FD541D174234}"/>
              </a:ext>
            </a:extLst>
          </p:cNvPr>
          <p:cNvSpPr txBox="1"/>
          <p:nvPr/>
        </p:nvSpPr>
        <p:spPr>
          <a:xfrm>
            <a:off x="5461716" y="426840"/>
            <a:ext cx="129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4.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Heir</a:t>
            </a:r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List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0C9DE8A-98AE-044C-0094-6BC0BE54A3C4}"/>
              </a:ext>
            </a:extLst>
          </p:cNvPr>
          <p:cNvSpPr/>
          <p:nvPr/>
        </p:nvSpPr>
        <p:spPr>
          <a:xfrm>
            <a:off x="2386013" y="3429000"/>
            <a:ext cx="957262" cy="4286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oben 5">
            <a:extLst>
              <a:ext uri="{FF2B5EF4-FFF2-40B4-BE49-F238E27FC236}">
                <a16:creationId xmlns:a16="http://schemas.microsoft.com/office/drawing/2014/main" id="{E3DF8697-6F07-CFB2-C665-1FFDF7086668}"/>
              </a:ext>
            </a:extLst>
          </p:cNvPr>
          <p:cNvSpPr/>
          <p:nvPr/>
        </p:nvSpPr>
        <p:spPr>
          <a:xfrm>
            <a:off x="2678906" y="4987408"/>
            <a:ext cx="185738" cy="68580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DFA7653-932E-5E1E-6E32-E9051DAECE6D}"/>
              </a:ext>
            </a:extLst>
          </p:cNvPr>
          <p:cNvSpPr txBox="1"/>
          <p:nvPr/>
        </p:nvSpPr>
        <p:spPr>
          <a:xfrm>
            <a:off x="2327084" y="5673209"/>
            <a:ext cx="314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heir</a:t>
            </a:r>
            <a:r>
              <a:rPr lang="de-DE" dirty="0"/>
              <a:t> </a:t>
            </a:r>
            <a:r>
              <a:rPr lang="de-DE" dirty="0" err="1"/>
              <a:t>page</a:t>
            </a:r>
            <a:endParaRPr lang="de-DE" dirty="0"/>
          </a:p>
        </p:txBody>
      </p:sp>
      <p:sp>
        <p:nvSpPr>
          <p:cNvPr id="9" name="Pfeil nach links 8">
            <a:extLst>
              <a:ext uri="{FF2B5EF4-FFF2-40B4-BE49-F238E27FC236}">
                <a16:creationId xmlns:a16="http://schemas.microsoft.com/office/drawing/2014/main" id="{A32E4587-E192-8C2B-7923-750D10DA244B}"/>
              </a:ext>
            </a:extLst>
          </p:cNvPr>
          <p:cNvSpPr/>
          <p:nvPr/>
        </p:nvSpPr>
        <p:spPr>
          <a:xfrm rot="20341609">
            <a:off x="7356980" y="3851242"/>
            <a:ext cx="700087" cy="17145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E6CB9E3-9802-9FCA-9344-1B7FBD4D6F5A}"/>
              </a:ext>
            </a:extLst>
          </p:cNvPr>
          <p:cNvSpPr txBox="1"/>
          <p:nvPr/>
        </p:nvSpPr>
        <p:spPr>
          <a:xfrm>
            <a:off x="8057065" y="3602593"/>
            <a:ext cx="316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heir</a:t>
            </a:r>
            <a:endParaRPr lang="de-D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BD5938-37B6-A4D2-6290-1C612DBE6233}"/>
              </a:ext>
            </a:extLst>
          </p:cNvPr>
          <p:cNvSpPr/>
          <p:nvPr/>
        </p:nvSpPr>
        <p:spPr>
          <a:xfrm>
            <a:off x="5915025" y="5172075"/>
            <a:ext cx="914400" cy="27146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106F192-C794-D493-3787-8FD0AEAC45C2}"/>
              </a:ext>
            </a:extLst>
          </p:cNvPr>
          <p:cNvSpPr txBox="1"/>
          <p:nvPr/>
        </p:nvSpPr>
        <p:spPr>
          <a:xfrm>
            <a:off x="6504747" y="5155406"/>
            <a:ext cx="501028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Wrong</a:t>
            </a:r>
            <a:r>
              <a:rPr lang="de-DE" b="1" dirty="0"/>
              <a:t> </a:t>
            </a:r>
            <a:r>
              <a:rPr lang="de-DE" b="1" dirty="0" err="1"/>
              <a:t>quote</a:t>
            </a:r>
            <a:r>
              <a:rPr lang="de-DE" b="1" dirty="0"/>
              <a:t>! </a:t>
            </a:r>
            <a:br>
              <a:rPr lang="de-DE" dirty="0"/>
            </a:br>
            <a:r>
              <a:rPr lang="de-DE" sz="1400" dirty="0" err="1"/>
              <a:t>If</a:t>
            </a:r>
            <a:r>
              <a:rPr lang="de-DE" sz="1400" dirty="0"/>
              <a:t> </a:t>
            </a:r>
            <a:r>
              <a:rPr lang="de-DE" sz="1400" dirty="0" err="1"/>
              <a:t>birth</a:t>
            </a:r>
            <a:r>
              <a:rPr lang="de-DE" sz="1400" dirty="0"/>
              <a:t> date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heir</a:t>
            </a:r>
            <a:r>
              <a:rPr lang="de-DE" sz="1400" dirty="0"/>
              <a:t> </a:t>
            </a:r>
            <a:r>
              <a:rPr lang="de-DE" sz="1400" dirty="0" err="1"/>
              <a:t>is</a:t>
            </a:r>
            <a:r>
              <a:rPr lang="de-DE" sz="1400" dirty="0"/>
              <a:t> </a:t>
            </a:r>
            <a:r>
              <a:rPr lang="de-DE" sz="1400" dirty="0" err="1"/>
              <a:t>entered</a:t>
            </a:r>
            <a:r>
              <a:rPr lang="de-DE" sz="1400" dirty="0"/>
              <a:t> on </a:t>
            </a:r>
            <a:r>
              <a:rPr lang="de-DE" sz="1400" dirty="0" err="1"/>
              <a:t>family</a:t>
            </a:r>
            <a:r>
              <a:rPr lang="de-DE" sz="1400" dirty="0"/>
              <a:t> </a:t>
            </a:r>
            <a:r>
              <a:rPr lang="de-DE" sz="1400" dirty="0" err="1"/>
              <a:t>tree</a:t>
            </a:r>
            <a:r>
              <a:rPr lang="de-DE" sz="1400" dirty="0"/>
              <a:t>, </a:t>
            </a:r>
            <a:r>
              <a:rPr lang="de-DE" sz="1400" dirty="0" err="1"/>
              <a:t>their</a:t>
            </a:r>
            <a:br>
              <a:rPr lang="de-DE" sz="1400" dirty="0"/>
            </a:br>
            <a:r>
              <a:rPr lang="de-DE" sz="1400" dirty="0"/>
              <a:t>individual </a:t>
            </a:r>
            <a:r>
              <a:rPr lang="de-DE" sz="1400" dirty="0" err="1"/>
              <a:t>share</a:t>
            </a:r>
            <a:r>
              <a:rPr lang="de-DE" sz="1400" dirty="0"/>
              <a:t> will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shown</a:t>
            </a:r>
            <a:r>
              <a:rPr lang="de-DE" sz="1400" dirty="0"/>
              <a:t> on </a:t>
            </a:r>
            <a:r>
              <a:rPr lang="de-DE" sz="1400" dirty="0" err="1"/>
              <a:t>heir</a:t>
            </a:r>
            <a:r>
              <a:rPr lang="de-DE" sz="1400" dirty="0"/>
              <a:t> </a:t>
            </a:r>
            <a:r>
              <a:rPr lang="de-DE" sz="1400" dirty="0" err="1"/>
              <a:t>list</a:t>
            </a:r>
            <a:r>
              <a:rPr lang="de-DE" sz="1400" dirty="0"/>
              <a:t> </a:t>
            </a:r>
            <a:r>
              <a:rPr lang="de-DE" sz="1400" dirty="0" err="1"/>
              <a:t>according</a:t>
            </a:r>
            <a:br>
              <a:rPr lang="de-DE" sz="1400" dirty="0"/>
            </a:b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b="1" dirty="0"/>
              <a:t>German </a:t>
            </a:r>
            <a:r>
              <a:rPr lang="de-DE" sz="1400" b="1" dirty="0" err="1"/>
              <a:t>law</a:t>
            </a:r>
            <a:r>
              <a:rPr lang="de-DE" sz="1400" dirty="0"/>
              <a:t>. The </a:t>
            </a:r>
            <a:r>
              <a:rPr lang="de-DE" sz="1400" dirty="0" err="1"/>
              <a:t>correct</a:t>
            </a:r>
            <a:r>
              <a:rPr lang="de-DE" sz="1400" dirty="0"/>
              <a:t> </a:t>
            </a:r>
            <a:r>
              <a:rPr lang="de-DE" sz="1400" dirty="0" err="1"/>
              <a:t>shares</a:t>
            </a:r>
            <a:r>
              <a:rPr lang="de-DE" sz="1400" dirty="0"/>
              <a:t> </a:t>
            </a:r>
            <a:r>
              <a:rPr lang="de-DE" sz="1400" dirty="0" err="1"/>
              <a:t>are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be</a:t>
            </a:r>
            <a:r>
              <a:rPr lang="de-DE" sz="1400" dirty="0"/>
              <a:t> </a:t>
            </a:r>
            <a:r>
              <a:rPr lang="de-DE" sz="1400" dirty="0" err="1"/>
              <a:t>entered</a:t>
            </a:r>
            <a:br>
              <a:rPr lang="de-DE" sz="1400" dirty="0"/>
            </a:br>
            <a:r>
              <a:rPr lang="de-DE" sz="1400" dirty="0" err="1"/>
              <a:t>manually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family</a:t>
            </a:r>
            <a:r>
              <a:rPr lang="de-DE" sz="1400" dirty="0"/>
              <a:t> </a:t>
            </a:r>
            <a:r>
              <a:rPr lang="de-DE" sz="1400" dirty="0" err="1"/>
              <a:t>tree</a:t>
            </a:r>
            <a:r>
              <a:rPr lang="de-DE" sz="1400" dirty="0"/>
              <a:t> and will not </a:t>
            </a:r>
            <a:r>
              <a:rPr lang="de-DE" sz="1400" dirty="0" err="1"/>
              <a:t>show</a:t>
            </a:r>
            <a:r>
              <a:rPr lang="de-DE" sz="1400" dirty="0"/>
              <a:t> 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heir</a:t>
            </a:r>
            <a:r>
              <a:rPr lang="de-DE" sz="1400" dirty="0"/>
              <a:t> </a:t>
            </a:r>
            <a:r>
              <a:rPr lang="de-DE" sz="1400" dirty="0" err="1"/>
              <a:t>list</a:t>
            </a:r>
            <a:r>
              <a:rPr lang="de-DE" sz="1400" dirty="0"/>
              <a:t>!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941511F-F97A-3A0C-D500-1501023C081F}"/>
              </a:ext>
            </a:extLst>
          </p:cNvPr>
          <p:cNvSpPr txBox="1"/>
          <p:nvPr/>
        </p:nvSpPr>
        <p:spPr>
          <a:xfrm>
            <a:off x="8502713" y="4601929"/>
            <a:ext cx="1588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Date </a:t>
            </a:r>
            <a:r>
              <a:rPr lang="de-DE" sz="1100" dirty="0" err="1">
                <a:solidFill>
                  <a:srgbClr val="FF0000"/>
                </a:solidFill>
              </a:rPr>
              <a:t>contract</a:t>
            </a:r>
            <a:r>
              <a:rPr lang="de-DE" sz="1100" dirty="0">
                <a:solidFill>
                  <a:srgbClr val="FF0000"/>
                </a:solidFill>
              </a:rPr>
              <a:t> was </a:t>
            </a:r>
            <a:r>
              <a:rPr lang="de-DE" sz="1100" dirty="0" err="1">
                <a:solidFill>
                  <a:srgbClr val="FF0000"/>
                </a:solidFill>
              </a:rPr>
              <a:t>sent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67D0DCD-E9B2-EF00-5640-DE8F21A943CA}"/>
              </a:ext>
            </a:extLst>
          </p:cNvPr>
          <p:cNvSpPr txBox="1"/>
          <p:nvPr/>
        </p:nvSpPr>
        <p:spPr>
          <a:xfrm>
            <a:off x="10402637" y="4601929"/>
            <a:ext cx="452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POA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6F8CD9A-0CCA-EA2F-4A03-BDDB396FF5A8}"/>
              </a:ext>
            </a:extLst>
          </p:cNvPr>
          <p:cNvSpPr txBox="1"/>
          <p:nvPr/>
        </p:nvSpPr>
        <p:spPr>
          <a:xfrm>
            <a:off x="11029077" y="4517291"/>
            <a:ext cx="13227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Date </a:t>
            </a:r>
            <a:r>
              <a:rPr lang="de-DE" sz="1100" dirty="0" err="1">
                <a:solidFill>
                  <a:srgbClr val="FF0000"/>
                </a:solidFill>
              </a:rPr>
              <a:t>contract</a:t>
            </a:r>
            <a:r>
              <a:rPr lang="de-DE" sz="1100" dirty="0">
                <a:solidFill>
                  <a:srgbClr val="FF0000"/>
                </a:solidFill>
              </a:rPr>
              <a:t> was </a:t>
            </a:r>
            <a:br>
              <a:rPr lang="de-DE" sz="1100" dirty="0">
                <a:solidFill>
                  <a:srgbClr val="FF0000"/>
                </a:solidFill>
              </a:rPr>
            </a:br>
            <a:r>
              <a:rPr lang="de-DE" sz="1100" dirty="0" err="1">
                <a:solidFill>
                  <a:srgbClr val="FF0000"/>
                </a:solidFill>
              </a:rPr>
              <a:t>received</a:t>
            </a:r>
            <a:endParaRPr lang="de-DE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64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KI-generierte Inhalte können fehlerhaft sein.">
            <a:extLst>
              <a:ext uri="{FF2B5EF4-FFF2-40B4-BE49-F238E27FC236}">
                <a16:creationId xmlns:a16="http://schemas.microsoft.com/office/drawing/2014/main" id="{9CF6B631-338A-32F1-C5B7-B70928D7C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938"/>
            <a:ext cx="12192000" cy="62301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DF96FBE-AE2A-CAE0-C8B3-033E379CA7A4}"/>
              </a:ext>
            </a:extLst>
          </p:cNvPr>
          <p:cNvSpPr txBox="1"/>
          <p:nvPr/>
        </p:nvSpPr>
        <p:spPr>
          <a:xfrm>
            <a:off x="5652737" y="313938"/>
            <a:ext cx="92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5. Files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ED131A-EB83-B341-2197-78FC03D03C79}"/>
              </a:ext>
            </a:extLst>
          </p:cNvPr>
          <p:cNvSpPr/>
          <p:nvPr/>
        </p:nvSpPr>
        <p:spPr>
          <a:xfrm>
            <a:off x="2243138" y="1800225"/>
            <a:ext cx="971550" cy="40005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4A4E6366-7B7B-C4E9-84E0-F14C38BB0962}"/>
              </a:ext>
            </a:extLst>
          </p:cNvPr>
          <p:cNvSpPr/>
          <p:nvPr/>
        </p:nvSpPr>
        <p:spPr>
          <a:xfrm rot="20140698">
            <a:off x="3211403" y="1982584"/>
            <a:ext cx="920145" cy="16056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A38C49E-BDEF-BF0E-2936-C4F902922F6F}"/>
              </a:ext>
            </a:extLst>
          </p:cNvPr>
          <p:cNvSpPr txBox="1"/>
          <p:nvPr/>
        </p:nvSpPr>
        <p:spPr>
          <a:xfrm>
            <a:off x="4123782" y="1615557"/>
            <a:ext cx="3370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a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folder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C4DD31F-979A-5F16-C359-A3D3E253EBBE}"/>
              </a:ext>
            </a:extLst>
          </p:cNvPr>
          <p:cNvSpPr txBox="1"/>
          <p:nvPr/>
        </p:nvSpPr>
        <p:spPr>
          <a:xfrm>
            <a:off x="3762892" y="3880788"/>
            <a:ext cx="5669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Drag and </a:t>
            </a:r>
            <a:r>
              <a:rPr lang="de-DE" dirty="0" err="1"/>
              <a:t>drop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files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individual </a:t>
            </a:r>
            <a:r>
              <a:rPr lang="de-DE" dirty="0" err="1"/>
              <a:t>folders</a:t>
            </a:r>
            <a:endParaRPr lang="de-DE" dirty="0"/>
          </a:p>
        </p:txBody>
      </p:sp>
      <p:sp>
        <p:nvSpPr>
          <p:cNvPr id="9" name="Pfeil nach links 8">
            <a:extLst>
              <a:ext uri="{FF2B5EF4-FFF2-40B4-BE49-F238E27FC236}">
                <a16:creationId xmlns:a16="http://schemas.microsoft.com/office/drawing/2014/main" id="{9A2875E2-9286-2738-E3F9-0AA4151B8C5B}"/>
              </a:ext>
            </a:extLst>
          </p:cNvPr>
          <p:cNvSpPr/>
          <p:nvPr/>
        </p:nvSpPr>
        <p:spPr>
          <a:xfrm rot="765451">
            <a:off x="2848492" y="2912917"/>
            <a:ext cx="1828800" cy="12858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9584AF9-2A54-7A33-4492-2F3EF85691B4}"/>
              </a:ext>
            </a:extLst>
          </p:cNvPr>
          <p:cNvSpPr txBox="1"/>
          <p:nvPr/>
        </p:nvSpPr>
        <p:spPr>
          <a:xfrm>
            <a:off x="4693078" y="3007317"/>
            <a:ext cx="196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Go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files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266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F396902B-816C-FC70-0C2E-29FF9D1E2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6" y="0"/>
            <a:ext cx="12107334" cy="69062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8063BD3-2213-657F-3432-9D68930ECF05}"/>
              </a:ext>
            </a:extLst>
          </p:cNvPr>
          <p:cNvSpPr/>
          <p:nvPr/>
        </p:nvSpPr>
        <p:spPr>
          <a:xfrm>
            <a:off x="700088" y="1471613"/>
            <a:ext cx="714375" cy="5715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4">
            <a:extLst>
              <a:ext uri="{FF2B5EF4-FFF2-40B4-BE49-F238E27FC236}">
                <a16:creationId xmlns:a16="http://schemas.microsoft.com/office/drawing/2014/main" id="{D2BBB48B-7646-53E7-F6FA-F83A4A11F536}"/>
              </a:ext>
            </a:extLst>
          </p:cNvPr>
          <p:cNvSpPr/>
          <p:nvPr/>
        </p:nvSpPr>
        <p:spPr>
          <a:xfrm>
            <a:off x="3700463" y="2671763"/>
            <a:ext cx="785812" cy="12858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4648AAC-C07D-B286-85D5-EE2AD5329373}"/>
              </a:ext>
            </a:extLst>
          </p:cNvPr>
          <p:cNvSpPr txBox="1"/>
          <p:nvPr/>
        </p:nvSpPr>
        <p:spPr>
          <a:xfrm>
            <a:off x="4486275" y="2551390"/>
            <a:ext cx="214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B4440C-F1E2-8B22-A5D5-CFBBE463E7F1}"/>
              </a:ext>
            </a:extLst>
          </p:cNvPr>
          <p:cNvSpPr/>
          <p:nvPr/>
        </p:nvSpPr>
        <p:spPr>
          <a:xfrm>
            <a:off x="2614613" y="2551390"/>
            <a:ext cx="1085850" cy="3693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E3702D-8C65-3B14-EFE3-BAFD6B8734C2}"/>
              </a:ext>
            </a:extLst>
          </p:cNvPr>
          <p:cNvSpPr/>
          <p:nvPr/>
        </p:nvSpPr>
        <p:spPr>
          <a:xfrm>
            <a:off x="8801100" y="2920722"/>
            <a:ext cx="776287" cy="50827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288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18B3990B-B981-E2D6-A131-2B24DC99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"/>
            <a:ext cx="12192000" cy="6851351"/>
          </a:xfrm>
          <a:prstGeom prst="rect">
            <a:avLst/>
          </a:prstGeom>
        </p:spPr>
      </p:pic>
      <p:sp>
        <p:nvSpPr>
          <p:cNvPr id="4" name="Pfeil nach links 3">
            <a:extLst>
              <a:ext uri="{FF2B5EF4-FFF2-40B4-BE49-F238E27FC236}">
                <a16:creationId xmlns:a16="http://schemas.microsoft.com/office/drawing/2014/main" id="{A9B9536E-C142-755E-7472-4733BF79AFA0}"/>
              </a:ext>
            </a:extLst>
          </p:cNvPr>
          <p:cNvSpPr/>
          <p:nvPr/>
        </p:nvSpPr>
        <p:spPr>
          <a:xfrm rot="2344823">
            <a:off x="1084899" y="3346849"/>
            <a:ext cx="1004514" cy="16429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4">
            <a:extLst>
              <a:ext uri="{FF2B5EF4-FFF2-40B4-BE49-F238E27FC236}">
                <a16:creationId xmlns:a16="http://schemas.microsoft.com/office/drawing/2014/main" id="{01E5B510-FEC5-02F7-04D1-2FA93810301B}"/>
              </a:ext>
            </a:extLst>
          </p:cNvPr>
          <p:cNvSpPr/>
          <p:nvPr/>
        </p:nvSpPr>
        <p:spPr>
          <a:xfrm rot="9364672">
            <a:off x="10181273" y="3082378"/>
            <a:ext cx="1004514" cy="16429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8624F8AA-3558-5BE3-F860-4127FA6C22F8}"/>
              </a:ext>
            </a:extLst>
          </p:cNvPr>
          <p:cNvSpPr/>
          <p:nvPr/>
        </p:nvSpPr>
        <p:spPr>
          <a:xfrm rot="6155076">
            <a:off x="10928779" y="3427207"/>
            <a:ext cx="1004514" cy="16429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AA1F31F-4C1C-1DAE-5092-6F2297356127}"/>
              </a:ext>
            </a:extLst>
          </p:cNvPr>
          <p:cNvSpPr txBox="1"/>
          <p:nvPr/>
        </p:nvSpPr>
        <p:spPr>
          <a:xfrm>
            <a:off x="2010820" y="3657035"/>
            <a:ext cx="232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folder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586738D-A872-BE3F-A6A4-970DA3DCC1DD}"/>
              </a:ext>
            </a:extLst>
          </p:cNvPr>
          <p:cNvSpPr txBox="1"/>
          <p:nvPr/>
        </p:nvSpPr>
        <p:spPr>
          <a:xfrm>
            <a:off x="8175169" y="3244332"/>
            <a:ext cx="202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Rename</a:t>
            </a:r>
            <a:r>
              <a:rPr lang="de-DE" dirty="0"/>
              <a:t> </a:t>
            </a:r>
            <a:r>
              <a:rPr lang="de-DE" dirty="0" err="1"/>
              <a:t>file</a:t>
            </a:r>
            <a:r>
              <a:rPr lang="de-DE" dirty="0"/>
              <a:t>/</a:t>
            </a:r>
            <a:r>
              <a:rPr lang="de-DE" dirty="0" err="1"/>
              <a:t>folder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96FE60A-CBF9-8A04-9EE8-BC21A32A4B32}"/>
              </a:ext>
            </a:extLst>
          </p:cNvPr>
          <p:cNvSpPr txBox="1"/>
          <p:nvPr/>
        </p:nvSpPr>
        <p:spPr>
          <a:xfrm>
            <a:off x="10797011" y="4026367"/>
            <a:ext cx="88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Delete </a:t>
            </a:r>
          </a:p>
        </p:txBody>
      </p:sp>
    </p:spTree>
    <p:extLst>
      <p:ext uri="{BB962C8B-B14F-4D97-AF65-F5344CB8AC3E}">
        <p14:creationId xmlns:p14="http://schemas.microsoft.com/office/powerpoint/2010/main" val="415473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, Software enthält.&#10;&#10;KI-generierte Inhalte können fehlerhaft sein.">
            <a:extLst>
              <a:ext uri="{FF2B5EF4-FFF2-40B4-BE49-F238E27FC236}">
                <a16:creationId xmlns:a16="http://schemas.microsoft.com/office/drawing/2014/main" id="{0E004211-FD17-9D2D-1B8B-351192FBC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8" y="0"/>
            <a:ext cx="12134821" cy="689046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9CA601-4EDD-DB47-1A53-3A36642DA703}"/>
              </a:ext>
            </a:extLst>
          </p:cNvPr>
          <p:cNvSpPr/>
          <p:nvPr/>
        </p:nvSpPr>
        <p:spPr>
          <a:xfrm>
            <a:off x="728663" y="2071688"/>
            <a:ext cx="1371600" cy="41433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oben 4">
            <a:extLst>
              <a:ext uri="{FF2B5EF4-FFF2-40B4-BE49-F238E27FC236}">
                <a16:creationId xmlns:a16="http://schemas.microsoft.com/office/drawing/2014/main" id="{2220B330-5293-1745-2263-227ADB35B18B}"/>
              </a:ext>
            </a:extLst>
          </p:cNvPr>
          <p:cNvSpPr/>
          <p:nvPr/>
        </p:nvSpPr>
        <p:spPr>
          <a:xfrm>
            <a:off x="1357313" y="3100388"/>
            <a:ext cx="128587" cy="685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oben 5">
            <a:extLst>
              <a:ext uri="{FF2B5EF4-FFF2-40B4-BE49-F238E27FC236}">
                <a16:creationId xmlns:a16="http://schemas.microsoft.com/office/drawing/2014/main" id="{E0F0C22D-5BB7-0EF2-D3F8-3CF6CE9E9F3B}"/>
              </a:ext>
            </a:extLst>
          </p:cNvPr>
          <p:cNvSpPr/>
          <p:nvPr/>
        </p:nvSpPr>
        <p:spPr>
          <a:xfrm>
            <a:off x="5381626" y="3114675"/>
            <a:ext cx="128587" cy="685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 nach oben 6">
            <a:extLst>
              <a:ext uri="{FF2B5EF4-FFF2-40B4-BE49-F238E27FC236}">
                <a16:creationId xmlns:a16="http://schemas.microsoft.com/office/drawing/2014/main" id="{E644B9E9-0A88-6064-A6EB-7C47E8C79AF2}"/>
              </a:ext>
            </a:extLst>
          </p:cNvPr>
          <p:cNvSpPr/>
          <p:nvPr/>
        </p:nvSpPr>
        <p:spPr>
          <a:xfrm>
            <a:off x="7581900" y="3114675"/>
            <a:ext cx="128587" cy="685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oben 7">
            <a:extLst>
              <a:ext uri="{FF2B5EF4-FFF2-40B4-BE49-F238E27FC236}">
                <a16:creationId xmlns:a16="http://schemas.microsoft.com/office/drawing/2014/main" id="{F094373A-C2A5-021B-6B1D-5EF46B08DF6D}"/>
              </a:ext>
            </a:extLst>
          </p:cNvPr>
          <p:cNvSpPr/>
          <p:nvPr/>
        </p:nvSpPr>
        <p:spPr>
          <a:xfrm>
            <a:off x="8524876" y="3114675"/>
            <a:ext cx="128587" cy="685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oben 8">
            <a:extLst>
              <a:ext uri="{FF2B5EF4-FFF2-40B4-BE49-F238E27FC236}">
                <a16:creationId xmlns:a16="http://schemas.microsoft.com/office/drawing/2014/main" id="{355D122D-C9CE-6884-3D94-D16654984EB6}"/>
              </a:ext>
            </a:extLst>
          </p:cNvPr>
          <p:cNvSpPr/>
          <p:nvPr/>
        </p:nvSpPr>
        <p:spPr>
          <a:xfrm>
            <a:off x="9139238" y="3114675"/>
            <a:ext cx="128587" cy="6858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5E1292D-C902-7E15-CBBD-940B3D81582B}"/>
              </a:ext>
            </a:extLst>
          </p:cNvPr>
          <p:cNvSpPr txBox="1"/>
          <p:nvPr/>
        </p:nvSpPr>
        <p:spPr>
          <a:xfrm>
            <a:off x="427749" y="4265532"/>
            <a:ext cx="197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download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86D815D-2F8D-6112-E7A8-61B2248443EC}"/>
              </a:ext>
            </a:extLst>
          </p:cNvPr>
          <p:cNvSpPr txBox="1"/>
          <p:nvPr/>
        </p:nvSpPr>
        <p:spPr>
          <a:xfrm>
            <a:off x="4725529" y="3842266"/>
            <a:ext cx="144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Uploaded</a:t>
            </a:r>
            <a:r>
              <a:rPr lang="de-DE" dirty="0"/>
              <a:t> </a:t>
            </a:r>
            <a:r>
              <a:rPr lang="de-DE" dirty="0" err="1"/>
              <a:t>by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0BA13E0-49E9-1146-7938-DBCB4F6ECEB1}"/>
              </a:ext>
            </a:extLst>
          </p:cNvPr>
          <p:cNvSpPr txBox="1"/>
          <p:nvPr/>
        </p:nvSpPr>
        <p:spPr>
          <a:xfrm>
            <a:off x="6963846" y="3842266"/>
            <a:ext cx="1236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Type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file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D0395A8-EC3D-AEE6-49C9-BA73017659EB}"/>
              </a:ext>
            </a:extLst>
          </p:cNvPr>
          <p:cNvSpPr txBox="1"/>
          <p:nvPr/>
        </p:nvSpPr>
        <p:spPr>
          <a:xfrm>
            <a:off x="8271742" y="3842266"/>
            <a:ext cx="634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Size 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989378F-1CA8-2BB8-4B64-D6AF09EF5C89}"/>
              </a:ext>
            </a:extLst>
          </p:cNvPr>
          <p:cNvSpPr txBox="1"/>
          <p:nvPr/>
        </p:nvSpPr>
        <p:spPr>
          <a:xfrm>
            <a:off x="8893331" y="3842266"/>
            <a:ext cx="165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Date </a:t>
            </a:r>
            <a:r>
              <a:rPr lang="de-DE" dirty="0" err="1"/>
              <a:t>uploaded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8AE1C04-AC6F-2E20-1EFC-D48709C0BBB7}"/>
              </a:ext>
            </a:extLst>
          </p:cNvPr>
          <p:cNvSpPr txBox="1"/>
          <p:nvPr/>
        </p:nvSpPr>
        <p:spPr>
          <a:xfrm>
            <a:off x="837349" y="3841194"/>
            <a:ext cx="115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File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B9636F-DB5E-B5A2-E082-51A249F7CDEE}"/>
              </a:ext>
            </a:extLst>
          </p:cNvPr>
          <p:cNvSpPr txBox="1"/>
          <p:nvPr/>
        </p:nvSpPr>
        <p:spPr>
          <a:xfrm>
            <a:off x="411270" y="4919364"/>
            <a:ext cx="11369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Always </a:t>
            </a:r>
            <a:r>
              <a:rPr lang="de-DE" b="1" dirty="0" err="1"/>
              <a:t>use</a:t>
            </a:r>
            <a:r>
              <a:rPr lang="de-DE" b="1" dirty="0"/>
              <a:t> </a:t>
            </a:r>
            <a:r>
              <a:rPr lang="de-DE" b="1" dirty="0" err="1"/>
              <a:t>correct</a:t>
            </a:r>
            <a:r>
              <a:rPr lang="de-DE" b="1" dirty="0"/>
              <a:t> </a:t>
            </a:r>
            <a:r>
              <a:rPr lang="de-DE" b="1" dirty="0" err="1"/>
              <a:t>names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files</a:t>
            </a:r>
            <a:r>
              <a:rPr lang="de-DE" b="1" dirty="0"/>
              <a:t>!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Petition_for_Probate</a:t>
            </a:r>
            <a:r>
              <a:rPr lang="de-DE" dirty="0"/>
              <a:t> + </a:t>
            </a:r>
            <a:r>
              <a:rPr lang="de-DE" dirty="0" err="1"/>
              <a:t>the</a:t>
            </a:r>
            <a:r>
              <a:rPr lang="de-DE" dirty="0"/>
              <a:t> 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filing</a:t>
            </a:r>
            <a:r>
              <a:rPr lang="de-DE" dirty="0"/>
              <a:t>. Vital Records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br>
              <a:rPr lang="de-DE" dirty="0"/>
            </a:br>
            <a:r>
              <a:rPr lang="de-DE" dirty="0" err="1"/>
              <a:t>named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above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shows</a:t>
            </a:r>
            <a:r>
              <a:rPr lang="de-DE" dirty="0"/>
              <a:t> (BC=</a:t>
            </a:r>
            <a:r>
              <a:rPr lang="de-DE" dirty="0" err="1"/>
              <a:t>Birth</a:t>
            </a:r>
            <a:r>
              <a:rPr lang="de-DE" dirty="0"/>
              <a:t> </a:t>
            </a:r>
            <a:r>
              <a:rPr lang="de-DE" dirty="0" err="1"/>
              <a:t>Cert</a:t>
            </a:r>
            <a:r>
              <a:rPr lang="de-DE" dirty="0"/>
              <a:t>., MC=</a:t>
            </a:r>
            <a:r>
              <a:rPr lang="de-DE" dirty="0" err="1"/>
              <a:t>Marriage</a:t>
            </a:r>
            <a:r>
              <a:rPr lang="de-DE" dirty="0"/>
              <a:t> </a:t>
            </a:r>
            <a:r>
              <a:rPr lang="de-DE" dirty="0" err="1"/>
              <a:t>Cert</a:t>
            </a:r>
            <a:r>
              <a:rPr lang="de-DE" dirty="0"/>
              <a:t>., DC=Death </a:t>
            </a:r>
            <a:r>
              <a:rPr lang="de-DE" dirty="0" err="1"/>
              <a:t>Cert</a:t>
            </a:r>
            <a:r>
              <a:rPr lang="de-DE" dirty="0"/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2222779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Quittung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C9BBABDB-7251-2A5A-9AC4-72D8CA52B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330" y="0"/>
            <a:ext cx="2553816" cy="68580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7CACE90-3BD4-0E58-E0D2-89F46716874B}"/>
              </a:ext>
            </a:extLst>
          </p:cNvPr>
          <p:cNvSpPr/>
          <p:nvPr/>
        </p:nvSpPr>
        <p:spPr>
          <a:xfrm>
            <a:off x="2147330" y="2308571"/>
            <a:ext cx="953679" cy="44291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0C3E726-F16F-F471-95A0-6D5BD82808D3}"/>
              </a:ext>
            </a:extLst>
          </p:cNvPr>
          <p:cNvSpPr txBox="1"/>
          <p:nvPr/>
        </p:nvSpPr>
        <p:spPr>
          <a:xfrm>
            <a:off x="6096000" y="114301"/>
            <a:ext cx="225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 w="0"/>
                <a:solidFill>
                  <a:srgbClr val="15608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1. </a:t>
            </a:r>
            <a:r>
              <a:rPr kumimoji="0" lang="de-DE" sz="1800" b="1" i="0" u="none" strike="noStrike" kern="1200" cap="none" spc="0" normalizeH="0" baseline="0" noProof="0" dirty="0" err="1">
                <a:ln w="0"/>
                <a:solidFill>
                  <a:srgbClr val="15608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Accessing</a:t>
            </a:r>
            <a:r>
              <a:rPr kumimoji="0" lang="de-DE" sz="1800" b="1" i="0" u="none" strike="noStrike" kern="1200" cap="none" spc="0" normalizeH="0" baseline="0" noProof="0" dirty="0">
                <a:ln w="0"/>
                <a:solidFill>
                  <a:srgbClr val="15608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a Case</a:t>
            </a:r>
          </a:p>
        </p:txBody>
      </p:sp>
      <p:sp>
        <p:nvSpPr>
          <p:cNvPr id="12" name="Pfeil nach links 11">
            <a:extLst>
              <a:ext uri="{FF2B5EF4-FFF2-40B4-BE49-F238E27FC236}">
                <a16:creationId xmlns:a16="http://schemas.microsoft.com/office/drawing/2014/main" id="{59D2558A-D0C7-5D40-CFB2-563BDF643E77}"/>
              </a:ext>
            </a:extLst>
          </p:cNvPr>
          <p:cNvSpPr/>
          <p:nvPr/>
        </p:nvSpPr>
        <p:spPr>
          <a:xfrm>
            <a:off x="3069710" y="2476449"/>
            <a:ext cx="2328863" cy="10715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7E125A1-0153-0AAA-6AAE-AE5B21EBC580}"/>
              </a:ext>
            </a:extLst>
          </p:cNvPr>
          <p:cNvSpPr txBox="1"/>
          <p:nvPr/>
        </p:nvSpPr>
        <p:spPr>
          <a:xfrm>
            <a:off x="5398573" y="2345361"/>
            <a:ext cx="354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Click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here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to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access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your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list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05DFB0FF-073F-F10C-AC33-D4A245F5C653}"/>
              </a:ext>
            </a:extLst>
          </p:cNvPr>
          <p:cNvSpPr/>
          <p:nvPr/>
        </p:nvSpPr>
        <p:spPr>
          <a:xfrm>
            <a:off x="4234141" y="3260035"/>
            <a:ext cx="1164432" cy="10715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Pfeil: nach links 2">
            <a:extLst>
              <a:ext uri="{FF2B5EF4-FFF2-40B4-BE49-F238E27FC236}">
                <a16:creationId xmlns:a16="http://schemas.microsoft.com/office/drawing/2014/main" id="{15FE764A-5267-4B35-7F8A-80D256F51CD0}"/>
              </a:ext>
            </a:extLst>
          </p:cNvPr>
          <p:cNvSpPr/>
          <p:nvPr/>
        </p:nvSpPr>
        <p:spPr>
          <a:xfrm>
            <a:off x="4234141" y="3677479"/>
            <a:ext cx="1164432" cy="10715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C463EE3-8917-A7D6-95CB-124232F1E477}"/>
              </a:ext>
            </a:extLst>
          </p:cNvPr>
          <p:cNvSpPr txBox="1"/>
          <p:nvPr/>
        </p:nvSpPr>
        <p:spPr>
          <a:xfrm>
            <a:off x="5398573" y="3128947"/>
            <a:ext cx="3115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</a:t>
            </a:r>
            <a:r>
              <a:rPr lang="de-DE" dirty="0" err="1"/>
              <a:t>case</a:t>
            </a:r>
            <a:r>
              <a:rPr lang="de-DE" dirty="0"/>
              <a:t> via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5D58F9D-964E-2DF2-F5A3-D2A973343721}"/>
              </a:ext>
            </a:extLst>
          </p:cNvPr>
          <p:cNvSpPr txBox="1"/>
          <p:nvPr/>
        </p:nvSpPr>
        <p:spPr>
          <a:xfrm>
            <a:off x="5398573" y="3546391"/>
            <a:ext cx="290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</a:t>
            </a:r>
            <a:r>
              <a:rPr lang="de-DE" dirty="0" err="1"/>
              <a:t>case</a:t>
            </a:r>
            <a:r>
              <a:rPr lang="de-DE" dirty="0"/>
              <a:t> via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name</a:t>
            </a:r>
            <a:endParaRPr lang="de-DE" dirty="0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1BB11A23-AFF8-626C-A84F-9DFCDDD3ACD2}"/>
              </a:ext>
            </a:extLst>
          </p:cNvPr>
          <p:cNvSpPr/>
          <p:nvPr/>
        </p:nvSpPr>
        <p:spPr>
          <a:xfrm>
            <a:off x="4234141" y="4067553"/>
            <a:ext cx="1164432" cy="10715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173BFA7-4866-356F-DF08-35EB0BC33768}"/>
              </a:ext>
            </a:extLst>
          </p:cNvPr>
          <p:cNvSpPr txBox="1"/>
          <p:nvPr/>
        </p:nvSpPr>
        <p:spPr>
          <a:xfrm>
            <a:off x="5398573" y="3963835"/>
            <a:ext cx="6167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Search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via </a:t>
            </a:r>
            <a:r>
              <a:rPr lang="de-DE" dirty="0" err="1"/>
              <a:t>keyword</a:t>
            </a:r>
            <a:r>
              <a:rPr lang="de-DE" dirty="0"/>
              <a:t> (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: </a:t>
            </a:r>
            <a:r>
              <a:rPr lang="de-DE" dirty="0" err="1"/>
              <a:t>heirs</a:t>
            </a:r>
            <a:r>
              <a:rPr lang="de-DE" dirty="0"/>
              <a:t> </a:t>
            </a:r>
            <a:r>
              <a:rPr lang="de-DE" dirty="0" err="1"/>
              <a:t>often</a:t>
            </a:r>
            <a:r>
              <a:rPr lang="de-DE" dirty="0"/>
              <a:t> do not </a:t>
            </a:r>
            <a:br>
              <a:rPr lang="de-DE" dirty="0"/>
            </a:br>
            <a:r>
              <a:rPr lang="de-DE" dirty="0" err="1"/>
              <a:t>remember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number</a:t>
            </a:r>
            <a:r>
              <a:rPr lang="de-DE" dirty="0"/>
              <a:t> at </a:t>
            </a:r>
            <a:r>
              <a:rPr lang="de-DE" dirty="0" err="1"/>
              <a:t>hand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call</a:t>
            </a:r>
            <a:r>
              <a:rPr lang="de-DE" dirty="0"/>
              <a:t>.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searching</a:t>
            </a:r>
            <a:br>
              <a:rPr lang="de-DE" dirty="0"/>
            </a:b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heir‘s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2297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 enthält.&#10;&#10;KI-generierte Inhalte können fehlerhaft sein.">
            <a:extLst>
              <a:ext uri="{FF2B5EF4-FFF2-40B4-BE49-F238E27FC236}">
                <a16:creationId xmlns:a16="http://schemas.microsoft.com/office/drawing/2014/main" id="{7EFBCD0D-3270-3F61-A81C-63FB86796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507"/>
            <a:ext cx="12192000" cy="6186984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F211361-24C1-F8E0-7DBC-D49604DB6984}"/>
              </a:ext>
            </a:extLst>
          </p:cNvPr>
          <p:cNvSpPr txBox="1"/>
          <p:nvPr/>
        </p:nvSpPr>
        <p:spPr>
          <a:xfrm>
            <a:off x="5618561" y="356689"/>
            <a:ext cx="98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6. Team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85A4F95-B265-9B67-8B7C-6DF288407B93}"/>
              </a:ext>
            </a:extLst>
          </p:cNvPr>
          <p:cNvSpPr/>
          <p:nvPr/>
        </p:nvSpPr>
        <p:spPr>
          <a:xfrm>
            <a:off x="2243138" y="2200275"/>
            <a:ext cx="1200150" cy="48577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122C02F3-3EEC-E45C-7BFC-0289CE2CCE9E}"/>
              </a:ext>
            </a:extLst>
          </p:cNvPr>
          <p:cNvSpPr/>
          <p:nvPr/>
        </p:nvSpPr>
        <p:spPr>
          <a:xfrm>
            <a:off x="7843838" y="2786063"/>
            <a:ext cx="700087" cy="15716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F883D93-5860-4F68-833C-8247EA11AF51}"/>
              </a:ext>
            </a:extLst>
          </p:cNvPr>
          <p:cNvSpPr txBox="1"/>
          <p:nvPr/>
        </p:nvSpPr>
        <p:spPr>
          <a:xfrm>
            <a:off x="8543925" y="2686050"/>
            <a:ext cx="249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Add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member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15A8FD-8889-25D5-4447-3245C519F746}"/>
              </a:ext>
            </a:extLst>
          </p:cNvPr>
          <p:cNvSpPr txBox="1"/>
          <p:nvPr/>
        </p:nvSpPr>
        <p:spPr>
          <a:xfrm>
            <a:off x="3829050" y="3471860"/>
            <a:ext cx="16674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>
                <a:solidFill>
                  <a:srgbClr val="FF0000"/>
                </a:solidFill>
              </a:rPr>
              <a:t>User ID </a:t>
            </a:r>
            <a:r>
              <a:rPr lang="de-DE" sz="1100" dirty="0" err="1">
                <a:solidFill>
                  <a:srgbClr val="FF0000"/>
                </a:solidFill>
              </a:rPr>
              <a:t>of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team</a:t>
            </a:r>
            <a:r>
              <a:rPr lang="de-DE" sz="1100" dirty="0">
                <a:solidFill>
                  <a:srgbClr val="FF0000"/>
                </a:solidFill>
              </a:rPr>
              <a:t> </a:t>
            </a:r>
            <a:r>
              <a:rPr lang="de-DE" sz="1100" dirty="0" err="1">
                <a:solidFill>
                  <a:srgbClr val="FF0000"/>
                </a:solidFill>
              </a:rPr>
              <a:t>member</a:t>
            </a:r>
            <a:endParaRPr lang="de-DE" sz="1100" dirty="0">
              <a:solidFill>
                <a:srgbClr val="FF0000"/>
              </a:solidFill>
            </a:endParaRPr>
          </a:p>
        </p:txBody>
      </p:sp>
      <p:sp>
        <p:nvSpPr>
          <p:cNvPr id="10" name="Pfeil nach oben 9">
            <a:extLst>
              <a:ext uri="{FF2B5EF4-FFF2-40B4-BE49-F238E27FC236}">
                <a16:creationId xmlns:a16="http://schemas.microsoft.com/office/drawing/2014/main" id="{A98C0833-13B9-059C-B11D-E16E079DC25B}"/>
              </a:ext>
            </a:extLst>
          </p:cNvPr>
          <p:cNvSpPr/>
          <p:nvPr/>
        </p:nvSpPr>
        <p:spPr>
          <a:xfrm>
            <a:off x="5458542" y="3862374"/>
            <a:ext cx="170113" cy="26161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E73009D-052B-2370-FF80-A566EE6A00F1}"/>
              </a:ext>
            </a:extLst>
          </p:cNvPr>
          <p:cNvSpPr txBox="1"/>
          <p:nvPr/>
        </p:nvSpPr>
        <p:spPr>
          <a:xfrm>
            <a:off x="3443288" y="4052329"/>
            <a:ext cx="5363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Automail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: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switched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„J“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yes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 err="1"/>
              <a:t>employee</a:t>
            </a:r>
            <a:r>
              <a:rPr lang="de-DE" dirty="0"/>
              <a:t> will </a:t>
            </a:r>
            <a:r>
              <a:rPr lang="de-DE" dirty="0" err="1"/>
              <a:t>receive</a:t>
            </a:r>
            <a:r>
              <a:rPr lang="de-DE" dirty="0"/>
              <a:t> all </a:t>
            </a:r>
            <a:r>
              <a:rPr lang="de-DE" dirty="0" err="1"/>
              <a:t>updates</a:t>
            </a:r>
            <a:r>
              <a:rPr lang="de-DE" dirty="0"/>
              <a:t> on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activities</a:t>
            </a:r>
            <a:endParaRPr lang="de-DE" dirty="0"/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55D486B5-4FB4-98A1-8FD9-53713D443C41}"/>
              </a:ext>
            </a:extLst>
          </p:cNvPr>
          <p:cNvSpPr/>
          <p:nvPr/>
        </p:nvSpPr>
        <p:spPr>
          <a:xfrm>
            <a:off x="10444163" y="3733470"/>
            <a:ext cx="596151" cy="12890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0D4262B-181D-45B0-7429-7BE53163494F}"/>
              </a:ext>
            </a:extLst>
          </p:cNvPr>
          <p:cNvSpPr txBox="1"/>
          <p:nvPr/>
        </p:nvSpPr>
        <p:spPr>
          <a:xfrm>
            <a:off x="9601817" y="3613256"/>
            <a:ext cx="842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Delete</a:t>
            </a:r>
          </a:p>
        </p:txBody>
      </p:sp>
    </p:spTree>
    <p:extLst>
      <p:ext uri="{BB962C8B-B14F-4D97-AF65-F5344CB8AC3E}">
        <p14:creationId xmlns:p14="http://schemas.microsoft.com/office/powerpoint/2010/main" val="624066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Software enthält.&#10;&#10;KI-generierte Inhalte können fehlerhaft sein.">
            <a:extLst>
              <a:ext uri="{FF2B5EF4-FFF2-40B4-BE49-F238E27FC236}">
                <a16:creationId xmlns:a16="http://schemas.microsoft.com/office/drawing/2014/main" id="{006952A2-C23D-5F1D-13E3-40D3DDE50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3" y="0"/>
            <a:ext cx="11863062" cy="686094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5BE7D8A-FBC4-BBB2-A422-4B508CEB434A}"/>
              </a:ext>
            </a:extLst>
          </p:cNvPr>
          <p:cNvSpPr txBox="1"/>
          <p:nvPr/>
        </p:nvSpPr>
        <p:spPr>
          <a:xfrm>
            <a:off x="6096000" y="685800"/>
            <a:ext cx="249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Add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member</a:t>
            </a:r>
            <a:endParaRPr lang="de-DE" dirty="0"/>
          </a:p>
        </p:txBody>
      </p:sp>
      <p:sp>
        <p:nvSpPr>
          <p:cNvPr id="5" name="Pfeil nach oben 4">
            <a:extLst>
              <a:ext uri="{FF2B5EF4-FFF2-40B4-BE49-F238E27FC236}">
                <a16:creationId xmlns:a16="http://schemas.microsoft.com/office/drawing/2014/main" id="{F39A0C52-16AF-BAAD-3879-34F916EC5D86}"/>
              </a:ext>
            </a:extLst>
          </p:cNvPr>
          <p:cNvSpPr/>
          <p:nvPr/>
        </p:nvSpPr>
        <p:spPr>
          <a:xfrm>
            <a:off x="3886200" y="1828800"/>
            <a:ext cx="171450" cy="30003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CBF9284-E7FC-35CF-12A5-EA41A9A428D4}"/>
              </a:ext>
            </a:extLst>
          </p:cNvPr>
          <p:cNvSpPr txBox="1"/>
          <p:nvPr/>
        </p:nvSpPr>
        <p:spPr>
          <a:xfrm>
            <a:off x="2871788" y="2128838"/>
            <a:ext cx="2852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User-ID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name</a:t>
            </a:r>
            <a:r>
              <a:rPr lang="de-DE" dirty="0"/>
              <a:t> and </a:t>
            </a:r>
            <a:br>
              <a:rPr lang="de-DE" dirty="0"/>
            </a:br>
            <a:r>
              <a:rPr lang="de-DE" dirty="0" err="1"/>
              <a:t>select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choices</a:t>
            </a:r>
            <a:r>
              <a:rPr lang="de-DE" dirty="0"/>
              <a:t> </a:t>
            </a:r>
          </a:p>
        </p:txBody>
      </p:sp>
      <p:sp>
        <p:nvSpPr>
          <p:cNvPr id="7" name="Pfeil nach links 6">
            <a:extLst>
              <a:ext uri="{FF2B5EF4-FFF2-40B4-BE49-F238E27FC236}">
                <a16:creationId xmlns:a16="http://schemas.microsoft.com/office/drawing/2014/main" id="{4D28C4B9-1B04-DCF3-D602-A9CD51F7D89B}"/>
              </a:ext>
            </a:extLst>
          </p:cNvPr>
          <p:cNvSpPr/>
          <p:nvPr/>
        </p:nvSpPr>
        <p:spPr>
          <a:xfrm>
            <a:off x="7958138" y="1614488"/>
            <a:ext cx="634251" cy="21431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A0BF999-2A3F-88FF-5EEB-DC637DA658D3}"/>
              </a:ext>
            </a:extLst>
          </p:cNvPr>
          <p:cNvSpPr txBox="1"/>
          <p:nvPr/>
        </p:nvSpPr>
        <p:spPr>
          <a:xfrm>
            <a:off x="8618326" y="1259979"/>
            <a:ext cx="2012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Set </a:t>
            </a:r>
            <a:r>
              <a:rPr lang="de-DE" dirty="0" err="1"/>
              <a:t>Automail</a:t>
            </a:r>
            <a:r>
              <a:rPr lang="de-DE" dirty="0"/>
              <a:t> </a:t>
            </a:r>
            <a:r>
              <a:rPr lang="de-DE" dirty="0" err="1"/>
              <a:t>to</a:t>
            </a:r>
            <a:br>
              <a:rPr lang="de-DE" dirty="0"/>
            </a:br>
            <a:r>
              <a:rPr lang="de-DE" dirty="0"/>
              <a:t>„ja“ (</a:t>
            </a:r>
            <a:r>
              <a:rPr lang="de-DE" dirty="0" err="1"/>
              <a:t>yes</a:t>
            </a:r>
            <a:r>
              <a:rPr lang="de-DE" dirty="0"/>
              <a:t>) </a:t>
            </a:r>
            <a:r>
              <a:rPr lang="de-DE" dirty="0" err="1"/>
              <a:t>or</a:t>
            </a:r>
            <a:r>
              <a:rPr lang="de-DE" dirty="0"/>
              <a:t> “nein“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no</a:t>
            </a:r>
            <a:r>
              <a:rPr lang="de-DE" dirty="0"/>
              <a:t>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404EAF6-02A3-CEFF-10CE-D1A3D60B9518}"/>
              </a:ext>
            </a:extLst>
          </p:cNvPr>
          <p:cNvSpPr/>
          <p:nvPr/>
        </p:nvSpPr>
        <p:spPr>
          <a:xfrm>
            <a:off x="1414463" y="6400800"/>
            <a:ext cx="1171575" cy="4572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053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 enthält.&#10;&#10;KI-generierte Inhalte können fehlerhaft sein.">
            <a:extLst>
              <a:ext uri="{FF2B5EF4-FFF2-40B4-BE49-F238E27FC236}">
                <a16:creationId xmlns:a16="http://schemas.microsoft.com/office/drawing/2014/main" id="{2DDE0D81-4E7A-568D-646D-C3204CE83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03"/>
            <a:ext cx="12177436" cy="61795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D87753F9-0C46-261F-63F6-24E52F459564}"/>
              </a:ext>
            </a:extLst>
          </p:cNvPr>
          <p:cNvSpPr txBox="1"/>
          <p:nvPr/>
        </p:nvSpPr>
        <p:spPr>
          <a:xfrm>
            <a:off x="5423311" y="339203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7. Bookings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5E0A5C1-3B64-2FC0-CE56-AE4F94821083}"/>
              </a:ext>
            </a:extLst>
          </p:cNvPr>
          <p:cNvSpPr/>
          <p:nvPr/>
        </p:nvSpPr>
        <p:spPr>
          <a:xfrm>
            <a:off x="2286000" y="3829050"/>
            <a:ext cx="1314450" cy="4286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 nach links 5">
            <a:extLst>
              <a:ext uri="{FF2B5EF4-FFF2-40B4-BE49-F238E27FC236}">
                <a16:creationId xmlns:a16="http://schemas.microsoft.com/office/drawing/2014/main" id="{C0B98666-5691-91C7-2794-5CC1B190F085}"/>
              </a:ext>
            </a:extLst>
          </p:cNvPr>
          <p:cNvSpPr/>
          <p:nvPr/>
        </p:nvSpPr>
        <p:spPr>
          <a:xfrm rot="18980114">
            <a:off x="6373683" y="3971924"/>
            <a:ext cx="876300" cy="14287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6B605EA-0D02-3E8D-05CB-414DF98177A8}"/>
              </a:ext>
            </a:extLst>
          </p:cNvPr>
          <p:cNvSpPr txBox="1"/>
          <p:nvPr/>
        </p:nvSpPr>
        <p:spPr>
          <a:xfrm>
            <a:off x="7178111" y="3459718"/>
            <a:ext cx="235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transaction</a:t>
            </a:r>
            <a:endParaRPr lang="de-DE" dirty="0"/>
          </a:p>
        </p:txBody>
      </p:sp>
      <p:sp>
        <p:nvSpPr>
          <p:cNvPr id="8" name="Pfeil nach oben 7">
            <a:extLst>
              <a:ext uri="{FF2B5EF4-FFF2-40B4-BE49-F238E27FC236}">
                <a16:creationId xmlns:a16="http://schemas.microsoft.com/office/drawing/2014/main" id="{6B8C1815-1999-0F80-699F-A603424D60A8}"/>
              </a:ext>
            </a:extLst>
          </p:cNvPr>
          <p:cNvSpPr/>
          <p:nvPr/>
        </p:nvSpPr>
        <p:spPr>
          <a:xfrm>
            <a:off x="3471863" y="5314950"/>
            <a:ext cx="128587" cy="457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oben 8">
            <a:extLst>
              <a:ext uri="{FF2B5EF4-FFF2-40B4-BE49-F238E27FC236}">
                <a16:creationId xmlns:a16="http://schemas.microsoft.com/office/drawing/2014/main" id="{BDB33758-4A61-8B2C-8C4E-89F8BEB1A852}"/>
              </a:ext>
            </a:extLst>
          </p:cNvPr>
          <p:cNvSpPr/>
          <p:nvPr/>
        </p:nvSpPr>
        <p:spPr>
          <a:xfrm>
            <a:off x="5081588" y="5314950"/>
            <a:ext cx="128587" cy="457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oben 9">
            <a:extLst>
              <a:ext uri="{FF2B5EF4-FFF2-40B4-BE49-F238E27FC236}">
                <a16:creationId xmlns:a16="http://schemas.microsoft.com/office/drawing/2014/main" id="{6EE17DA1-3A00-6629-FB85-B556FA6F6140}"/>
              </a:ext>
            </a:extLst>
          </p:cNvPr>
          <p:cNvSpPr/>
          <p:nvPr/>
        </p:nvSpPr>
        <p:spPr>
          <a:xfrm>
            <a:off x="6031706" y="5314950"/>
            <a:ext cx="128587" cy="457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oben 10">
            <a:extLst>
              <a:ext uri="{FF2B5EF4-FFF2-40B4-BE49-F238E27FC236}">
                <a16:creationId xmlns:a16="http://schemas.microsoft.com/office/drawing/2014/main" id="{F6FFEB27-BC63-6F9A-9F50-FDE1ECFAE74B}"/>
              </a:ext>
            </a:extLst>
          </p:cNvPr>
          <p:cNvSpPr/>
          <p:nvPr/>
        </p:nvSpPr>
        <p:spPr>
          <a:xfrm>
            <a:off x="7581901" y="5314950"/>
            <a:ext cx="128587" cy="457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oben 11">
            <a:extLst>
              <a:ext uri="{FF2B5EF4-FFF2-40B4-BE49-F238E27FC236}">
                <a16:creationId xmlns:a16="http://schemas.microsoft.com/office/drawing/2014/main" id="{F8C1FF73-9546-8CB1-A63C-0414C62CB89B}"/>
              </a:ext>
            </a:extLst>
          </p:cNvPr>
          <p:cNvSpPr/>
          <p:nvPr/>
        </p:nvSpPr>
        <p:spPr>
          <a:xfrm>
            <a:off x="8810625" y="5314950"/>
            <a:ext cx="128587" cy="45720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0D300325-D070-7E1F-2857-B14DFA51E24B}"/>
              </a:ext>
            </a:extLst>
          </p:cNvPr>
          <p:cNvSpPr txBox="1"/>
          <p:nvPr/>
        </p:nvSpPr>
        <p:spPr>
          <a:xfrm>
            <a:off x="3025760" y="5776141"/>
            <a:ext cx="1020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Made </a:t>
            </a:r>
            <a:r>
              <a:rPr lang="de-DE" dirty="0" err="1"/>
              <a:t>by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516069-9027-FFDF-801B-4A03B054A959}"/>
              </a:ext>
            </a:extLst>
          </p:cNvPr>
          <p:cNvSpPr txBox="1"/>
          <p:nvPr/>
        </p:nvSpPr>
        <p:spPr>
          <a:xfrm>
            <a:off x="4485508" y="5760782"/>
            <a:ext cx="1320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Date </a:t>
            </a:r>
            <a:r>
              <a:rPr lang="de-DE" dirty="0" err="1"/>
              <a:t>of</a:t>
            </a:r>
            <a:br>
              <a:rPr lang="de-DE" dirty="0"/>
            </a:br>
            <a:r>
              <a:rPr lang="de-DE" dirty="0" err="1"/>
              <a:t>transaction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9558251-1D3F-1A9B-248A-5DE88E5B8013}"/>
              </a:ext>
            </a:extLst>
          </p:cNvPr>
          <p:cNvSpPr txBox="1"/>
          <p:nvPr/>
        </p:nvSpPr>
        <p:spPr>
          <a:xfrm>
            <a:off x="5544232" y="5760782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Amount</a:t>
            </a:r>
            <a:endParaRPr lang="de-DE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1BC5C6F4-AAE8-DD6D-8232-1D24D458C584}"/>
              </a:ext>
            </a:extLst>
          </p:cNvPr>
          <p:cNvSpPr txBox="1"/>
          <p:nvPr/>
        </p:nvSpPr>
        <p:spPr>
          <a:xfrm>
            <a:off x="7039829" y="5760782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Category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CDF5BE1-2361-8111-2C34-01F5B58A50CD}"/>
              </a:ext>
            </a:extLst>
          </p:cNvPr>
          <p:cNvSpPr txBox="1"/>
          <p:nvPr/>
        </p:nvSpPr>
        <p:spPr>
          <a:xfrm>
            <a:off x="8138806" y="5760782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72565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Software, Text enthält.&#10;&#10;KI-generierte Inhalte können fehlerhaft sein.">
            <a:extLst>
              <a:ext uri="{FF2B5EF4-FFF2-40B4-BE49-F238E27FC236}">
                <a16:creationId xmlns:a16="http://schemas.microsoft.com/office/drawing/2014/main" id="{B75C5802-7F5A-46C8-A940-18F02CE0B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604"/>
            <a:ext cx="12181769" cy="6148792"/>
          </a:xfrm>
          <a:prstGeom prst="rect">
            <a:avLst/>
          </a:prstGeom>
        </p:spPr>
      </p:pic>
      <p:sp>
        <p:nvSpPr>
          <p:cNvPr id="2" name="Pfeil: nach links 1">
            <a:extLst>
              <a:ext uri="{FF2B5EF4-FFF2-40B4-BE49-F238E27FC236}">
                <a16:creationId xmlns:a16="http://schemas.microsoft.com/office/drawing/2014/main" id="{46CC57AE-EEDF-0812-5773-3C33A9303838}"/>
              </a:ext>
            </a:extLst>
          </p:cNvPr>
          <p:cNvSpPr/>
          <p:nvPr/>
        </p:nvSpPr>
        <p:spPr>
          <a:xfrm rot="940844">
            <a:off x="5261113" y="4585297"/>
            <a:ext cx="1298713" cy="17227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2041B65-FDBE-4F69-3620-25CDBBCDE411}"/>
              </a:ext>
            </a:extLst>
          </p:cNvPr>
          <p:cNvSpPr/>
          <p:nvPr/>
        </p:nvSpPr>
        <p:spPr>
          <a:xfrm>
            <a:off x="2796209" y="2001078"/>
            <a:ext cx="1961321" cy="72887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19569A9-4254-B8EE-4912-1E695D392A51}"/>
              </a:ext>
            </a:extLst>
          </p:cNvPr>
          <p:cNvSpPr txBox="1"/>
          <p:nvPr/>
        </p:nvSpPr>
        <p:spPr>
          <a:xfrm>
            <a:off x="6558941" y="4671436"/>
            <a:ext cx="287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Choose</a:t>
            </a:r>
            <a:r>
              <a:rPr lang="de-DE" dirty="0"/>
              <a:t> 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transaction</a:t>
            </a: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E2664A-F2A3-0883-3BA8-BA8921903AC8}"/>
              </a:ext>
            </a:extLst>
          </p:cNvPr>
          <p:cNvSpPr txBox="1"/>
          <p:nvPr/>
        </p:nvSpPr>
        <p:spPr>
          <a:xfrm>
            <a:off x="7229349" y="2186564"/>
            <a:ext cx="1536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</a:t>
            </a:r>
            <a:r>
              <a:rPr lang="de-DE" dirty="0" err="1"/>
              <a:t>amount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453F3E-ABD4-E5A6-9C7A-BF0E6718B142}"/>
              </a:ext>
            </a:extLst>
          </p:cNvPr>
          <p:cNvSpPr txBox="1"/>
          <p:nvPr/>
        </p:nvSpPr>
        <p:spPr>
          <a:xfrm>
            <a:off x="7229349" y="3244334"/>
            <a:ext cx="1889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Enter </a:t>
            </a:r>
            <a:r>
              <a:rPr lang="de-DE" dirty="0" err="1"/>
              <a:t>description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currency</a:t>
            </a:r>
            <a:r>
              <a:rPr lang="de-DE" dirty="0"/>
              <a:t> </a:t>
            </a:r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8E87B075-258D-368D-1FFE-DF33F979CE9E}"/>
              </a:ext>
            </a:extLst>
          </p:cNvPr>
          <p:cNvSpPr/>
          <p:nvPr/>
        </p:nvSpPr>
        <p:spPr>
          <a:xfrm rot="1138061">
            <a:off x="9011476" y="2966893"/>
            <a:ext cx="675861" cy="17227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D878DB4-38C3-558C-FF4A-2AE213863FFC}"/>
              </a:ext>
            </a:extLst>
          </p:cNvPr>
          <p:cNvSpPr txBox="1"/>
          <p:nvPr/>
        </p:nvSpPr>
        <p:spPr>
          <a:xfrm>
            <a:off x="9436204" y="3244334"/>
            <a:ext cx="1044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Choose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category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7783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Text, Software enthält.&#10;&#10;KI-generierte Inhalte können fehlerhaft sein.">
            <a:extLst>
              <a:ext uri="{FF2B5EF4-FFF2-40B4-BE49-F238E27FC236}">
                <a16:creationId xmlns:a16="http://schemas.microsoft.com/office/drawing/2014/main" id="{87FF65BC-7A0C-BFEF-E829-F3E8F6BF9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4" name="Pfeil: nach links 3">
            <a:extLst>
              <a:ext uri="{FF2B5EF4-FFF2-40B4-BE49-F238E27FC236}">
                <a16:creationId xmlns:a16="http://schemas.microsoft.com/office/drawing/2014/main" id="{91C77BAD-FFDB-AF02-DE76-DFCFD683A134}"/>
              </a:ext>
            </a:extLst>
          </p:cNvPr>
          <p:cNvSpPr/>
          <p:nvPr/>
        </p:nvSpPr>
        <p:spPr>
          <a:xfrm>
            <a:off x="8362121" y="2968486"/>
            <a:ext cx="954157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: nach links 4">
            <a:extLst>
              <a:ext uri="{FF2B5EF4-FFF2-40B4-BE49-F238E27FC236}">
                <a16:creationId xmlns:a16="http://schemas.microsoft.com/office/drawing/2014/main" id="{2945815E-DE16-A228-8CF2-BF285777F8BA}"/>
              </a:ext>
            </a:extLst>
          </p:cNvPr>
          <p:cNvSpPr/>
          <p:nvPr/>
        </p:nvSpPr>
        <p:spPr>
          <a:xfrm>
            <a:off x="8362120" y="3243469"/>
            <a:ext cx="954157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Pfeil: nach links 5">
            <a:extLst>
              <a:ext uri="{FF2B5EF4-FFF2-40B4-BE49-F238E27FC236}">
                <a16:creationId xmlns:a16="http://schemas.microsoft.com/office/drawing/2014/main" id="{7AEEF5C2-D683-44F6-2B71-45B68993AC70}"/>
              </a:ext>
            </a:extLst>
          </p:cNvPr>
          <p:cNvSpPr/>
          <p:nvPr/>
        </p:nvSpPr>
        <p:spPr>
          <a:xfrm>
            <a:off x="8362120" y="3677479"/>
            <a:ext cx="954158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links 6">
            <a:extLst>
              <a:ext uri="{FF2B5EF4-FFF2-40B4-BE49-F238E27FC236}">
                <a16:creationId xmlns:a16="http://schemas.microsoft.com/office/drawing/2014/main" id="{7CA1C90A-4DF6-7053-0CEB-7D7884E819CC}"/>
              </a:ext>
            </a:extLst>
          </p:cNvPr>
          <p:cNvSpPr/>
          <p:nvPr/>
        </p:nvSpPr>
        <p:spPr>
          <a:xfrm>
            <a:off x="8362120" y="3952462"/>
            <a:ext cx="954158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: nach links 7">
            <a:extLst>
              <a:ext uri="{FF2B5EF4-FFF2-40B4-BE49-F238E27FC236}">
                <a16:creationId xmlns:a16="http://schemas.microsoft.com/office/drawing/2014/main" id="{9E73C479-CADD-CC7C-B1D1-0B48CF64FBD1}"/>
              </a:ext>
            </a:extLst>
          </p:cNvPr>
          <p:cNvSpPr/>
          <p:nvPr/>
        </p:nvSpPr>
        <p:spPr>
          <a:xfrm>
            <a:off x="8362118" y="4174436"/>
            <a:ext cx="954157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D662661-5B1C-A2EF-0530-7987937C3221}"/>
              </a:ext>
            </a:extLst>
          </p:cNvPr>
          <p:cNvSpPr txBox="1"/>
          <p:nvPr/>
        </p:nvSpPr>
        <p:spPr>
          <a:xfrm>
            <a:off x="9316275" y="2836829"/>
            <a:ext cx="132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Vital </a:t>
            </a:r>
            <a:r>
              <a:rPr lang="de-DE" dirty="0" err="1"/>
              <a:t>record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0FC6E6-D8D3-1461-E306-F706E1A660A3}"/>
              </a:ext>
            </a:extLst>
          </p:cNvPr>
          <p:cNvSpPr txBox="1"/>
          <p:nvPr/>
        </p:nvSpPr>
        <p:spPr>
          <a:xfrm>
            <a:off x="9316275" y="3070472"/>
            <a:ext cx="13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Information</a:t>
            </a:r>
          </a:p>
        </p:txBody>
      </p: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8A08BCB9-AC08-893F-90DB-CAD59769C5B3}"/>
              </a:ext>
            </a:extLst>
          </p:cNvPr>
          <p:cNvSpPr/>
          <p:nvPr/>
        </p:nvSpPr>
        <p:spPr>
          <a:xfrm>
            <a:off x="8362118" y="3462130"/>
            <a:ext cx="954157" cy="10601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337BA53-2279-EA1A-33A0-D55669901E98}"/>
              </a:ext>
            </a:extLst>
          </p:cNvPr>
          <p:cNvSpPr txBox="1"/>
          <p:nvPr/>
        </p:nvSpPr>
        <p:spPr>
          <a:xfrm>
            <a:off x="9310344" y="3331338"/>
            <a:ext cx="1353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Travel </a:t>
            </a:r>
            <a:r>
              <a:rPr lang="de-DE" dirty="0" err="1"/>
              <a:t>costs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3B8E926-6720-7C80-9DC7-C23B4CEC8510}"/>
              </a:ext>
            </a:extLst>
          </p:cNvPr>
          <p:cNvSpPr txBox="1"/>
          <p:nvPr/>
        </p:nvSpPr>
        <p:spPr>
          <a:xfrm>
            <a:off x="9310344" y="3541790"/>
            <a:ext cx="976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Postage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F042E9B-6195-B65F-28A0-F6CFF68DA50A}"/>
              </a:ext>
            </a:extLst>
          </p:cNvPr>
          <p:cNvSpPr txBox="1"/>
          <p:nvPr/>
        </p:nvSpPr>
        <p:spPr>
          <a:xfrm>
            <a:off x="9314564" y="3828442"/>
            <a:ext cx="103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Int. </a:t>
            </a:r>
            <a:r>
              <a:rPr lang="de-DE" dirty="0" err="1"/>
              <a:t>calls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BA67B1-0872-2CAD-B1BE-9A46980A6668}"/>
              </a:ext>
            </a:extLst>
          </p:cNvPr>
          <p:cNvSpPr txBox="1"/>
          <p:nvPr/>
        </p:nvSpPr>
        <p:spPr>
          <a:xfrm>
            <a:off x="9310344" y="405444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Other 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8E18EB1-D47A-3896-F91A-DB8CFC89F064}"/>
              </a:ext>
            </a:extLst>
          </p:cNvPr>
          <p:cNvSpPr/>
          <p:nvPr/>
        </p:nvSpPr>
        <p:spPr>
          <a:xfrm>
            <a:off x="1524000" y="4916557"/>
            <a:ext cx="1046922" cy="49033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9002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124139C-439F-6B2A-A112-FD9DE8EC3076}"/>
              </a:ext>
            </a:extLst>
          </p:cNvPr>
          <p:cNvSpPr txBox="1"/>
          <p:nvPr/>
        </p:nvSpPr>
        <p:spPr>
          <a:xfrm>
            <a:off x="5063762" y="225287"/>
            <a:ext cx="20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8. Data </a:t>
            </a:r>
            <a:r>
              <a:rPr lang="de-DE" b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Protection</a:t>
            </a:r>
            <a:endParaRPr lang="de-DE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DF01451-9CA2-C97F-103B-DC3E65BFEF73}"/>
              </a:ext>
            </a:extLst>
          </p:cNvPr>
          <p:cNvSpPr txBox="1"/>
          <p:nvPr/>
        </p:nvSpPr>
        <p:spPr>
          <a:xfrm>
            <a:off x="556591" y="1060174"/>
            <a:ext cx="101631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/>
              <a:t>Our</a:t>
            </a:r>
            <a:r>
              <a:rPr lang="de-DE" b="1" dirty="0"/>
              <a:t> </a:t>
            </a:r>
            <a:r>
              <a:rPr lang="de-DE" b="1" dirty="0" err="1"/>
              <a:t>company</a:t>
            </a:r>
            <a:r>
              <a:rPr lang="de-DE" b="1" dirty="0"/>
              <a:t> </a:t>
            </a:r>
            <a:r>
              <a:rPr lang="de-DE" b="1" dirty="0" err="1"/>
              <a:t>adheres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GDPR (General Data </a:t>
            </a:r>
            <a:r>
              <a:rPr lang="de-DE" b="1" dirty="0" err="1"/>
              <a:t>Protection</a:t>
            </a:r>
            <a:r>
              <a:rPr lang="de-DE" b="1" dirty="0"/>
              <a:t> </a:t>
            </a:r>
            <a:r>
              <a:rPr lang="de-DE" b="1" dirty="0" err="1"/>
              <a:t>Regulations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European Union)</a:t>
            </a:r>
            <a:br>
              <a:rPr lang="de-DE" dirty="0"/>
            </a:br>
            <a:br>
              <a:rPr lang="de-DE" dirty="0"/>
            </a:br>
            <a:r>
              <a:rPr lang="de-DE" dirty="0"/>
              <a:t>This </a:t>
            </a:r>
            <a:r>
              <a:rPr lang="de-DE" dirty="0" err="1"/>
              <a:t>means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will </a:t>
            </a:r>
            <a:r>
              <a:rPr lang="de-DE" dirty="0" err="1"/>
              <a:t>encounter</a:t>
            </a:r>
            <a:r>
              <a:rPr lang="de-DE" dirty="0"/>
              <a:t> </a:t>
            </a:r>
            <a:r>
              <a:rPr lang="de-DE" dirty="0" err="1"/>
              <a:t>certain</a:t>
            </a:r>
            <a:r>
              <a:rPr lang="de-DE" dirty="0"/>
              <a:t> </a:t>
            </a:r>
            <a:r>
              <a:rPr lang="de-DE" dirty="0" err="1"/>
              <a:t>restrictions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database</a:t>
            </a:r>
            <a:r>
              <a:rPr lang="de-DE" dirty="0"/>
              <a:t>: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1D86D6A-8EAA-D43C-8BBD-CF520E0EEB85}"/>
              </a:ext>
            </a:extLst>
          </p:cNvPr>
          <p:cNvSpPr txBox="1"/>
          <p:nvPr/>
        </p:nvSpPr>
        <p:spPr>
          <a:xfrm>
            <a:off x="556591" y="2125893"/>
            <a:ext cx="1140363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German </a:t>
            </a:r>
            <a:r>
              <a:rPr lang="de-DE" dirty="0" err="1"/>
              <a:t>colleagues</a:t>
            </a:r>
            <a:r>
              <a:rPr lang="de-DE" dirty="0"/>
              <a:t>. </a:t>
            </a:r>
            <a:r>
              <a:rPr lang="de-DE" dirty="0" err="1"/>
              <a:t>Hence</a:t>
            </a:r>
            <a:r>
              <a:rPr lang="de-DE" dirty="0"/>
              <a:t>,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German </a:t>
            </a:r>
            <a:br>
              <a:rPr lang="de-DE" dirty="0"/>
            </a:br>
            <a:r>
              <a:rPr lang="de-DE" dirty="0" err="1"/>
              <a:t>colleagues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Team.</a:t>
            </a:r>
          </a:p>
          <a:p>
            <a:pPr marL="342900" indent="-342900">
              <a:buAutoNum type="arabicPeriod"/>
            </a:pP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cases</a:t>
            </a:r>
            <a:r>
              <a:rPr lang="de-DE" dirty="0"/>
              <a:t>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manager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Team.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originates</a:t>
            </a:r>
            <a:r>
              <a:rPr lang="de-DE" dirty="0"/>
              <a:t> </a:t>
            </a:r>
            <a:r>
              <a:rPr lang="de-DE" dirty="0" err="1"/>
              <a:t>from</a:t>
            </a:r>
            <a:br>
              <a:rPr lang="de-DE" dirty="0"/>
            </a:br>
            <a:r>
              <a:rPr lang="de-DE" dirty="0"/>
              <a:t>Germany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another</a:t>
            </a:r>
            <a:r>
              <a:rPr lang="de-DE" dirty="0"/>
              <a:t> European </a:t>
            </a:r>
            <a:r>
              <a:rPr lang="de-DE" dirty="0" err="1"/>
              <a:t>country</a:t>
            </a:r>
            <a:r>
              <a:rPr lang="de-DE" dirty="0"/>
              <a:t>, </a:t>
            </a:r>
            <a:r>
              <a:rPr lang="de-DE" dirty="0" err="1"/>
              <a:t>special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granted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US </a:t>
            </a:r>
            <a:r>
              <a:rPr lang="de-DE" dirty="0" err="1"/>
              <a:t>employees</a:t>
            </a:r>
            <a:r>
              <a:rPr lang="de-DE" dirty="0"/>
              <a:t>.</a:t>
            </a:r>
          </a:p>
          <a:p>
            <a:pPr marL="342900" indent="-342900">
              <a:buAutoNum type="arabicPeriod"/>
            </a:pPr>
            <a:r>
              <a:rPr lang="de-DE" dirty="0"/>
              <a:t>Notes </a:t>
            </a:r>
            <a:r>
              <a:rPr lang="de-DE" dirty="0" err="1"/>
              <a:t>entered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visible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 </a:t>
            </a:r>
          </a:p>
          <a:p>
            <a:pPr marL="342900" indent="-342900">
              <a:buAutoNum type="arabicPeriod"/>
            </a:pPr>
            <a:r>
              <a:rPr lang="de-DE" dirty="0"/>
              <a:t>Files </a:t>
            </a:r>
            <a:r>
              <a:rPr lang="de-DE" dirty="0" err="1"/>
              <a:t>uploaded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visibale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.</a:t>
            </a:r>
          </a:p>
          <a:p>
            <a:pPr marL="342900" indent="-342900">
              <a:buAutoNum type="arabicPeriod"/>
            </a:pPr>
            <a:r>
              <a:rPr lang="de-DE" dirty="0"/>
              <a:t>Living </a:t>
            </a:r>
            <a:r>
              <a:rPr lang="de-DE" dirty="0" err="1"/>
              <a:t>individuals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Family </a:t>
            </a:r>
            <a:r>
              <a:rPr lang="de-DE" dirty="0" err="1"/>
              <a:t>Tree</a:t>
            </a:r>
            <a:r>
              <a:rPr lang="de-DE" dirty="0"/>
              <a:t> </a:t>
            </a:r>
            <a:r>
              <a:rPr lang="de-DE" dirty="0" err="1"/>
              <a:t>entered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German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need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made</a:t>
            </a:r>
            <a:r>
              <a:rPr lang="de-DE" dirty="0"/>
              <a:t> visible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. </a:t>
            </a:r>
          </a:p>
          <a:p>
            <a:pPr marL="342900" indent="-342900">
              <a:buAutoNum type="arabicPeriod"/>
            </a:pPr>
            <a:endParaRPr lang="de-DE" dirty="0"/>
          </a:p>
          <a:p>
            <a:r>
              <a:rPr lang="de-DE" b="1" dirty="0" err="1"/>
              <a:t>If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cannot</a:t>
            </a:r>
            <a:r>
              <a:rPr lang="de-DE" b="1" dirty="0"/>
              <a:t> </a:t>
            </a:r>
            <a:r>
              <a:rPr lang="de-DE" b="1" dirty="0" err="1"/>
              <a:t>see</a:t>
            </a:r>
            <a:r>
              <a:rPr lang="de-DE" b="1" dirty="0"/>
              <a:t> </a:t>
            </a:r>
            <a:r>
              <a:rPr lang="de-DE" b="1" dirty="0" err="1"/>
              <a:t>something</a:t>
            </a:r>
            <a:r>
              <a:rPr lang="de-DE" b="1" dirty="0"/>
              <a:t> </a:t>
            </a:r>
            <a:r>
              <a:rPr lang="de-DE" b="1" dirty="0" err="1"/>
              <a:t>that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ought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r>
              <a:rPr lang="de-DE" b="1" dirty="0" err="1"/>
              <a:t>see</a:t>
            </a:r>
            <a:r>
              <a:rPr lang="de-DE" b="1" dirty="0"/>
              <a:t>, </a:t>
            </a:r>
            <a:r>
              <a:rPr lang="de-DE" b="1" dirty="0" err="1"/>
              <a:t>please</a:t>
            </a:r>
            <a:r>
              <a:rPr lang="de-DE" b="1" dirty="0"/>
              <a:t> </a:t>
            </a:r>
            <a:r>
              <a:rPr lang="de-DE" b="1" dirty="0" err="1"/>
              <a:t>contact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fellow</a:t>
            </a:r>
            <a:r>
              <a:rPr lang="de-DE" b="1" dirty="0"/>
              <a:t> </a:t>
            </a:r>
            <a:r>
              <a:rPr lang="de-DE" b="1" dirty="0" err="1"/>
              <a:t>team</a:t>
            </a:r>
            <a:r>
              <a:rPr lang="de-DE" b="1" dirty="0"/>
              <a:t> </a:t>
            </a:r>
            <a:r>
              <a:rPr lang="de-DE" b="1" dirty="0" err="1"/>
              <a:t>members</a:t>
            </a:r>
            <a:r>
              <a:rPr lang="de-DE" b="1" dirty="0"/>
              <a:t> in Germany </a:t>
            </a:r>
            <a:r>
              <a:rPr lang="de-DE" b="1" dirty="0" err="1"/>
              <a:t>to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 err="1"/>
              <a:t>grant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access</a:t>
            </a:r>
            <a:r>
              <a:rPr lang="de-DE" b="1" dirty="0"/>
              <a:t> and </a:t>
            </a:r>
            <a:r>
              <a:rPr lang="de-DE" b="1" dirty="0" err="1"/>
              <a:t>to</a:t>
            </a:r>
            <a:r>
              <a:rPr lang="de-DE" b="1" dirty="0"/>
              <a:t> de-</a:t>
            </a:r>
            <a:r>
              <a:rPr lang="de-DE" b="1" dirty="0" err="1"/>
              <a:t>anonymize</a:t>
            </a:r>
            <a:r>
              <a:rPr lang="de-DE" b="1" dirty="0"/>
              <a:t> </a:t>
            </a:r>
            <a:r>
              <a:rPr lang="de-DE" b="1" dirty="0" err="1"/>
              <a:t>heirs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. </a:t>
            </a:r>
          </a:p>
          <a:p>
            <a:pPr marL="342900" indent="-342900">
              <a:buAutoNum type="arabicPeriod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36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Zahl, Schrift enthält.&#10;&#10;KI-generierte Inhalte können fehlerhaft sein.">
            <a:extLst>
              <a:ext uri="{FF2B5EF4-FFF2-40B4-BE49-F238E27FC236}">
                <a16:creationId xmlns:a16="http://schemas.microsoft.com/office/drawing/2014/main" id="{4AC21E01-EF7E-985A-5B2C-4C972E23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144"/>
            <a:ext cx="12192000" cy="61737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298EB994-A80D-3058-CFDB-0DD070C4D98D}"/>
              </a:ext>
            </a:extLst>
          </p:cNvPr>
          <p:cNvSpPr/>
          <p:nvPr/>
        </p:nvSpPr>
        <p:spPr>
          <a:xfrm>
            <a:off x="-1" y="2434674"/>
            <a:ext cx="887897" cy="30852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23B54237-ACD8-7EBA-ABB7-36E194046A06}"/>
              </a:ext>
            </a:extLst>
          </p:cNvPr>
          <p:cNvSpPr/>
          <p:nvPr/>
        </p:nvSpPr>
        <p:spPr>
          <a:xfrm>
            <a:off x="980661" y="2531165"/>
            <a:ext cx="1298713" cy="2120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21AA97-A659-BFD1-FC1D-E819A185203E}"/>
              </a:ext>
            </a:extLst>
          </p:cNvPr>
          <p:cNvSpPr txBox="1"/>
          <p:nvPr/>
        </p:nvSpPr>
        <p:spPr>
          <a:xfrm>
            <a:off x="4055165" y="3790122"/>
            <a:ext cx="644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Cases </a:t>
            </a:r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a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member</a:t>
            </a:r>
            <a:r>
              <a:rPr lang="de-DE" dirty="0"/>
              <a:t> but not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manager</a:t>
            </a:r>
            <a:endParaRPr lang="de-DE" dirty="0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3B7A893A-178B-C12F-5C1A-528D71222F66}"/>
              </a:ext>
            </a:extLst>
          </p:cNvPr>
          <p:cNvSpPr/>
          <p:nvPr/>
        </p:nvSpPr>
        <p:spPr>
          <a:xfrm>
            <a:off x="3432313" y="3868770"/>
            <a:ext cx="622851" cy="1863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AE832AD-145F-05BE-5E6A-635F8309FF66}"/>
              </a:ext>
            </a:extLst>
          </p:cNvPr>
          <p:cNvSpPr txBox="1"/>
          <p:nvPr/>
        </p:nvSpPr>
        <p:spPr>
          <a:xfrm>
            <a:off x="7275822" y="6026525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Continued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on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next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de-D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slide</a:t>
            </a:r>
            <a:r>
              <a:rPr lang="de-D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-&gt; </a:t>
            </a:r>
          </a:p>
        </p:txBody>
      </p:sp>
    </p:spTree>
    <p:extLst>
      <p:ext uri="{BB962C8B-B14F-4D97-AF65-F5344CB8AC3E}">
        <p14:creationId xmlns:p14="http://schemas.microsoft.com/office/powerpoint/2010/main" val="188146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, Reihe, Schrift enthält.&#10;&#10;KI-generierte Inhalte können fehlerhaft sein.">
            <a:extLst>
              <a:ext uri="{FF2B5EF4-FFF2-40B4-BE49-F238E27FC236}">
                <a16:creationId xmlns:a16="http://schemas.microsoft.com/office/drawing/2014/main" id="{E6B8773F-B838-2981-19EA-A8FA19F02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920"/>
            <a:ext cx="12192000" cy="2288159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20320F9-D801-87E1-F038-6DD036BCFAC5}"/>
              </a:ext>
            </a:extLst>
          </p:cNvPr>
          <p:cNvSpPr txBox="1"/>
          <p:nvPr/>
        </p:nvSpPr>
        <p:spPr>
          <a:xfrm>
            <a:off x="4856812" y="2398426"/>
            <a:ext cx="2158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Discontinued</a:t>
            </a:r>
            <a:r>
              <a:rPr lang="de-DE" dirty="0"/>
              <a:t> </a:t>
            </a:r>
            <a:r>
              <a:rPr lang="de-DE" dirty="0" err="1"/>
              <a:t>cases</a:t>
            </a:r>
            <a:endParaRPr lang="de-DE" dirty="0"/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098259B-E97A-96A9-9AD3-C8B046D187BC}"/>
              </a:ext>
            </a:extLst>
          </p:cNvPr>
          <p:cNvSpPr/>
          <p:nvPr/>
        </p:nvSpPr>
        <p:spPr>
          <a:xfrm>
            <a:off x="4233961" y="2489894"/>
            <a:ext cx="622851" cy="18639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630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 enthält.&#10;&#10;KI-generierte Inhalte können fehlerhaft sein.">
            <a:extLst>
              <a:ext uri="{FF2B5EF4-FFF2-40B4-BE49-F238E27FC236}">
                <a16:creationId xmlns:a16="http://schemas.microsoft.com/office/drawing/2014/main" id="{D4FF6B37-F1FA-4847-8C05-26EF2D10C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62" y="329999"/>
            <a:ext cx="12197462" cy="619800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D8AB5C8-A641-A68C-1C00-C1BC77175F90}"/>
              </a:ext>
            </a:extLst>
          </p:cNvPr>
          <p:cNvSpPr/>
          <p:nvPr/>
        </p:nvSpPr>
        <p:spPr>
          <a:xfrm>
            <a:off x="94129" y="2985247"/>
            <a:ext cx="1949824" cy="59167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474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Quittung enthält.&#10;&#10;KI-generierte Inhalte können fehlerhaft sein.">
            <a:extLst>
              <a:ext uri="{FF2B5EF4-FFF2-40B4-BE49-F238E27FC236}">
                <a16:creationId xmlns:a16="http://schemas.microsoft.com/office/drawing/2014/main" id="{194B6BB1-EB2E-D9A8-77BE-38906B56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93" y="93401"/>
            <a:ext cx="11072813" cy="667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0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Quittung, Screenshot, Zahl enthält.&#10;&#10;KI-generierte Inhalte können fehlerhaft sein.">
            <a:extLst>
              <a:ext uri="{FF2B5EF4-FFF2-40B4-BE49-F238E27FC236}">
                <a16:creationId xmlns:a16="http://schemas.microsoft.com/office/drawing/2014/main" id="{025A4FAF-84BF-13E3-EE2B-FCE65CE8A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70" y="82578"/>
            <a:ext cx="11641060" cy="669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86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Zahl, Software enthält.&#10;&#10;KI-generierte Inhalte können fehlerhaft sein.">
            <a:extLst>
              <a:ext uri="{FF2B5EF4-FFF2-40B4-BE49-F238E27FC236}">
                <a16:creationId xmlns:a16="http://schemas.microsoft.com/office/drawing/2014/main" id="{EEB2C1EB-1237-9485-ECD2-DEED2758A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949"/>
            <a:ext cx="12192000" cy="6156101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18D56548-7A93-8312-C165-4B43BB437AD2}"/>
              </a:ext>
            </a:extLst>
          </p:cNvPr>
          <p:cNvSpPr/>
          <p:nvPr/>
        </p:nvSpPr>
        <p:spPr>
          <a:xfrm>
            <a:off x="11463130" y="228600"/>
            <a:ext cx="728870" cy="52677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DD834FFE-EA44-D2E0-363A-CCEF3B745115}"/>
              </a:ext>
            </a:extLst>
          </p:cNvPr>
          <p:cNvSpPr txBox="1"/>
          <p:nvPr/>
        </p:nvSpPr>
        <p:spPr>
          <a:xfrm>
            <a:off x="5073508" y="307321"/>
            <a:ext cx="212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Case Navigation</a:t>
            </a:r>
          </a:p>
        </p:txBody>
      </p:sp>
      <p:sp>
        <p:nvSpPr>
          <p:cNvPr id="6" name="Pfeil: nach rechts 5">
            <a:extLst>
              <a:ext uri="{FF2B5EF4-FFF2-40B4-BE49-F238E27FC236}">
                <a16:creationId xmlns:a16="http://schemas.microsoft.com/office/drawing/2014/main" id="{2CE6DC4B-ABD4-4980-C483-86CC52531570}"/>
              </a:ext>
            </a:extLst>
          </p:cNvPr>
          <p:cNvSpPr/>
          <p:nvPr/>
        </p:nvSpPr>
        <p:spPr>
          <a:xfrm rot="20989821">
            <a:off x="8911653" y="716546"/>
            <a:ext cx="2557669" cy="1574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287817-D24B-CF5B-92C4-50B0693B2C66}"/>
              </a:ext>
            </a:extLst>
          </p:cNvPr>
          <p:cNvSpPr txBox="1"/>
          <p:nvPr/>
        </p:nvSpPr>
        <p:spPr>
          <a:xfrm>
            <a:off x="7118491" y="1098547"/>
            <a:ext cx="1957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Open scroll-down</a:t>
            </a:r>
            <a:br>
              <a:rPr lang="de-DE" dirty="0"/>
            </a:br>
            <a:r>
              <a:rPr lang="de-DE" dirty="0" err="1"/>
              <a:t>menu</a:t>
            </a:r>
            <a:r>
              <a:rPr lang="de-DE" dirty="0"/>
              <a:t> on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right</a:t>
            </a:r>
            <a:endParaRPr lang="de-DE" dirty="0"/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7C6E3DAB-9DCD-845C-8283-B17401483C05}"/>
              </a:ext>
            </a:extLst>
          </p:cNvPr>
          <p:cNvSpPr/>
          <p:nvPr/>
        </p:nvSpPr>
        <p:spPr>
          <a:xfrm>
            <a:off x="11463130" y="1744878"/>
            <a:ext cx="172279" cy="326444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06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esign enthält.&#10;&#10;KI-generierte Inhalte können fehlerhaft sein.">
            <a:extLst>
              <a:ext uri="{FF2B5EF4-FFF2-40B4-BE49-F238E27FC236}">
                <a16:creationId xmlns:a16="http://schemas.microsoft.com/office/drawing/2014/main" id="{F7CD1FA3-20A5-ED48-0258-BB7B5090C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578" y="0"/>
            <a:ext cx="2608918" cy="6858000"/>
          </a:xfrm>
          <a:prstGeom prst="rect">
            <a:avLst/>
          </a:prstGeom>
        </p:spPr>
      </p:pic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295C3AA3-2FCB-CBEA-4F75-46674607C076}"/>
              </a:ext>
            </a:extLst>
          </p:cNvPr>
          <p:cNvSpPr/>
          <p:nvPr/>
        </p:nvSpPr>
        <p:spPr>
          <a:xfrm>
            <a:off x="6096000" y="1314450"/>
            <a:ext cx="1281578" cy="142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AD08AEB-316D-3913-AD4B-E501C297DFD0}"/>
              </a:ext>
            </a:extLst>
          </p:cNvPr>
          <p:cNvSpPr txBox="1"/>
          <p:nvPr/>
        </p:nvSpPr>
        <p:spPr>
          <a:xfrm>
            <a:off x="5332795" y="1201221"/>
            <a:ext cx="722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Go </a:t>
            </a:r>
            <a:r>
              <a:rPr lang="de-DE" dirty="0" err="1"/>
              <a:t>to</a:t>
            </a:r>
            <a:endParaRPr lang="de-DE" dirty="0"/>
          </a:p>
        </p:txBody>
      </p:sp>
      <p:sp>
        <p:nvSpPr>
          <p:cNvPr id="8" name="Pfeil nach rechts 7">
            <a:extLst>
              <a:ext uri="{FF2B5EF4-FFF2-40B4-BE49-F238E27FC236}">
                <a16:creationId xmlns:a16="http://schemas.microsoft.com/office/drawing/2014/main" id="{62B9114E-F4B8-13A1-BFEB-A5FCDE0DDF8E}"/>
              </a:ext>
            </a:extLst>
          </p:cNvPr>
          <p:cNvSpPr/>
          <p:nvPr/>
        </p:nvSpPr>
        <p:spPr>
          <a:xfrm>
            <a:off x="6095998" y="785813"/>
            <a:ext cx="1281579" cy="142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F48FE6C-9C85-30A8-6FB4-D0DF71AC93E3}"/>
              </a:ext>
            </a:extLst>
          </p:cNvPr>
          <p:cNvSpPr txBox="1"/>
          <p:nvPr/>
        </p:nvSpPr>
        <p:spPr>
          <a:xfrm>
            <a:off x="4462922" y="639008"/>
            <a:ext cx="1633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Go back </a:t>
            </a:r>
            <a:r>
              <a:rPr lang="de-DE" dirty="0" err="1"/>
              <a:t>to</a:t>
            </a:r>
            <a:r>
              <a:rPr lang="de-DE" dirty="0"/>
              <a:t> top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5DFC283-F1AF-AD06-23C9-50458F5138B2}"/>
              </a:ext>
            </a:extLst>
          </p:cNvPr>
          <p:cNvSpPr/>
          <p:nvPr/>
        </p:nvSpPr>
        <p:spPr>
          <a:xfrm>
            <a:off x="7377577" y="1685925"/>
            <a:ext cx="666286" cy="2428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3286D2-86DA-6385-0862-10E349D4BB77}"/>
              </a:ext>
            </a:extLst>
          </p:cNvPr>
          <p:cNvSpPr/>
          <p:nvPr/>
        </p:nvSpPr>
        <p:spPr>
          <a:xfrm>
            <a:off x="7363290" y="2371725"/>
            <a:ext cx="680573" cy="3143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C6F193C-3B0C-7CD3-4859-271C2666A268}"/>
              </a:ext>
            </a:extLst>
          </p:cNvPr>
          <p:cNvSpPr/>
          <p:nvPr/>
        </p:nvSpPr>
        <p:spPr>
          <a:xfrm>
            <a:off x="7363290" y="3143250"/>
            <a:ext cx="666286" cy="2428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B8129C-9E70-50CE-667B-1233AE74A073}"/>
              </a:ext>
            </a:extLst>
          </p:cNvPr>
          <p:cNvSpPr/>
          <p:nvPr/>
        </p:nvSpPr>
        <p:spPr>
          <a:xfrm>
            <a:off x="7377577" y="3371850"/>
            <a:ext cx="666286" cy="24288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61A7E52-F5B9-A8BA-AA9B-F69F22BFAEE4}"/>
              </a:ext>
            </a:extLst>
          </p:cNvPr>
          <p:cNvSpPr/>
          <p:nvPr/>
        </p:nvSpPr>
        <p:spPr>
          <a:xfrm>
            <a:off x="7334715" y="3836193"/>
            <a:ext cx="780586" cy="3143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8CCF7C-B0C6-A4A9-1F00-7D68B7A6EDF7}"/>
              </a:ext>
            </a:extLst>
          </p:cNvPr>
          <p:cNvSpPr/>
          <p:nvPr/>
        </p:nvSpPr>
        <p:spPr>
          <a:xfrm>
            <a:off x="7391864" y="5572125"/>
            <a:ext cx="1180635" cy="314325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2DADDB-561D-0AFA-840D-E4612221AEFB}"/>
              </a:ext>
            </a:extLst>
          </p:cNvPr>
          <p:cNvSpPr/>
          <p:nvPr/>
        </p:nvSpPr>
        <p:spPr>
          <a:xfrm>
            <a:off x="7406152" y="5886450"/>
            <a:ext cx="937747" cy="31432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F92C076-3C0B-1628-D792-19DE5CA23C9D}"/>
              </a:ext>
            </a:extLst>
          </p:cNvPr>
          <p:cNvSpPr txBox="1"/>
          <p:nvPr/>
        </p:nvSpPr>
        <p:spPr>
          <a:xfrm>
            <a:off x="2958372" y="3243263"/>
            <a:ext cx="400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Most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sections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:</a:t>
            </a:r>
          </a:p>
        </p:txBody>
      </p:sp>
      <p:sp>
        <p:nvSpPr>
          <p:cNvPr id="22" name="Pfeil nach rechts 21">
            <a:extLst>
              <a:ext uri="{FF2B5EF4-FFF2-40B4-BE49-F238E27FC236}">
                <a16:creationId xmlns:a16="http://schemas.microsoft.com/office/drawing/2014/main" id="{EAE58AA2-4E06-1CD6-42BF-7A05EDF67556}"/>
              </a:ext>
            </a:extLst>
          </p:cNvPr>
          <p:cNvSpPr/>
          <p:nvPr/>
        </p:nvSpPr>
        <p:spPr>
          <a:xfrm>
            <a:off x="6071776" y="5657849"/>
            <a:ext cx="1281578" cy="142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rechts 22">
            <a:extLst>
              <a:ext uri="{FF2B5EF4-FFF2-40B4-BE49-F238E27FC236}">
                <a16:creationId xmlns:a16="http://schemas.microsoft.com/office/drawing/2014/main" id="{3856F0C9-1B06-0D5E-1591-C3A7F57738B5}"/>
              </a:ext>
            </a:extLst>
          </p:cNvPr>
          <p:cNvSpPr/>
          <p:nvPr/>
        </p:nvSpPr>
        <p:spPr>
          <a:xfrm>
            <a:off x="6071776" y="6000749"/>
            <a:ext cx="1281578" cy="1428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245B3C26-17C4-27FE-1FD3-B0F5CF8280DF}"/>
              </a:ext>
            </a:extLst>
          </p:cNvPr>
          <p:cNvSpPr txBox="1"/>
          <p:nvPr/>
        </p:nvSpPr>
        <p:spPr>
          <a:xfrm>
            <a:off x="4016903" y="5858946"/>
            <a:ext cx="20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Family </a:t>
            </a:r>
            <a:r>
              <a:rPr lang="de-DE" dirty="0" err="1"/>
              <a:t>Tree</a:t>
            </a:r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22E720E-D96A-A155-2A05-97C2F349E113}"/>
              </a:ext>
            </a:extLst>
          </p:cNvPr>
          <p:cNvSpPr txBox="1"/>
          <p:nvPr/>
        </p:nvSpPr>
        <p:spPr>
          <a:xfrm>
            <a:off x="2800640" y="5517118"/>
            <a:ext cx="332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Access </a:t>
            </a:r>
            <a:r>
              <a:rPr lang="de-DE" dirty="0" err="1"/>
              <a:t>integrated</a:t>
            </a:r>
            <a:r>
              <a:rPr lang="de-DE" dirty="0"/>
              <a:t> mail </a:t>
            </a:r>
            <a:r>
              <a:rPr lang="de-DE" dirty="0" err="1"/>
              <a:t>program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4965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Breitbild</PresentationFormat>
  <Paragraphs>83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Century Gothic</vt:lpstr>
      <vt:lpstr>Office</vt:lpstr>
      <vt:lpstr>1_Office</vt:lpstr>
      <vt:lpstr>Emrich Database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Geschäftsleitung Berlin</dc:creator>
  <cp:lastModifiedBy>Geschäftsleitung Berlin</cp:lastModifiedBy>
  <cp:revision>9</cp:revision>
  <dcterms:created xsi:type="dcterms:W3CDTF">2025-06-30T12:47:22Z</dcterms:created>
  <dcterms:modified xsi:type="dcterms:W3CDTF">2025-07-11T12:00:04Z</dcterms:modified>
</cp:coreProperties>
</file>