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5"/>
  </p:normalViewPr>
  <p:slideViewPr>
    <p:cSldViewPr snapToGrid="0">
      <p:cViewPr varScale="1">
        <p:scale>
          <a:sx n="72" d="100"/>
          <a:sy n="72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2D95-14E0-A34E-8402-F3E1835B9CAD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6C96-0254-6A4C-90B4-FE6EDCA27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37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06C96-0254-6A4C-90B4-FE6EDCA2780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7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BFC3A-F394-466B-2669-3C1DAFDE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9071B-D330-6CD0-087B-17EDC30B7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C2173-0AE7-D931-90F2-79A5FE8F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0397E-AE25-D6BE-6EFC-B9EE4B7A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13169-AACC-5A4A-FD47-213C9499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43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1DB77-98B9-1331-46C8-07017EB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214C28-2180-FDB0-B428-C62CCD88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2FDD-BEBA-5492-02CC-E106D304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93AA9-3A1E-9053-A886-E313A41B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78A37-CF60-ACA6-81E5-9C5ABEF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49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F4A771-6398-690B-67CE-CFAA63768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91C363-9A1B-12BE-D380-7E550FC9E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0D6C8-B1E8-44CE-0F13-D55D7D9C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FB63E-BE80-E24B-756D-0A5D83B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77342-0BAD-5158-D377-71E84AC0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9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CE506-2D00-F92A-F0F4-4D91675B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404F6-7B92-3E0F-85FD-F72B467A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506A5-5F88-142A-59E7-3C71070D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C2DFD-555E-A415-8D7B-46F4372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76ED4-B169-B1D2-724C-BFEEEBF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3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B71A5-C2FD-6ED0-9B02-54939612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52F8E7-9EA1-A668-7671-8868E8BC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48E7-C74E-716D-DD00-6542B04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5C8DB5-830B-C749-CAA3-439D763B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35F56-EF30-987E-F042-5229A6B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74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5D704-11D0-B4CE-111B-15B5D794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2E658-42FC-C563-7CFA-EC9089E2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50583-0B26-797A-BBB5-1128059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5C4EDA-5566-6E1E-776C-9693C60F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1AC3E7-7783-6554-365C-868F28E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784E5-A790-DD86-4E04-1DA13996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72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4BD6-18FE-E506-17D3-48DD440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BBDEB-7A99-1ADA-72EC-C97019C7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EF195-B664-8453-3E46-1B9D4F1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14A782-A040-EA6F-5E45-D70C607B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C10D4-F848-E67F-68D2-A52B20688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403181-500D-9242-8EBA-90247F7D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826AE-2EA7-71F4-14C7-D8A0EBC2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E9F209-AF42-3C32-0BD9-C147CFE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08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24E64-B44B-834E-0B7C-7D332B1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CE8A5-D935-F8D7-8E76-10457342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D7507F-5738-5F36-FD3A-7CD145A1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DC2B9-5E07-9161-52A5-4AC9329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82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76AEFB-D7DD-656E-9C93-9AD60567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AD78A3-8DD3-C0B3-FA42-27E2DB48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A6055-E541-B610-4D0E-3B5F3233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72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5CF0E-D797-B47F-BE95-FF448674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8020B-7FE9-6ED8-BFD6-A71F6E3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39CCC-7A40-7A1D-254D-BA432AEF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854A83-3BC2-0E60-CB9A-84348458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059106-7291-1D1E-2F7A-06B3D96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EAF8-5FF6-D87D-59B8-908E39DC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14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351B3-184B-7E37-3884-CF0BA57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ED4255-23D8-908C-947C-ECCB26F9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765E39-D38F-C18B-C25D-5B6AAD32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4EF7B-1BD5-C1AA-9047-AF754735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1F2F92-F169-3DBB-679C-9A7AC6F9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4A89DB-E18E-F195-1B20-0E6F2FA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755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10BE2B-69C2-15D0-5F52-4672021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4A12A-F325-3942-BE1E-547FA9F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B84CC-2003-BEA4-1311-380A7F3D3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A6A7E-0E4F-CA33-F193-F0E20CA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348684-8CAA-3CF9-8936-2BBD3A95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5C6FF-660A-9AF9-5488-85259314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946821"/>
            <a:ext cx="8728364" cy="689279"/>
          </a:xfrm>
        </p:spPr>
        <p:txBody>
          <a:bodyPr>
            <a:noAutofit/>
          </a:bodyPr>
          <a:lstStyle/>
          <a:p>
            <a:r>
              <a:rPr lang="de-DE" sz="5200" dirty="0">
                <a:latin typeface="Century Gothic" panose="020B0502020202020204" pitchFamily="34" charset="0"/>
              </a:rPr>
              <a:t>Emrich Database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55416C-240E-4A9F-FDB1-C11D0D5F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8" y="1733084"/>
            <a:ext cx="8728363" cy="418780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Century Gothic" panose="020B0502020202020204" pitchFamily="34" charset="0"/>
              </a:rPr>
              <a:t>Creating</a:t>
            </a:r>
            <a:r>
              <a:rPr lang="de-DE" sz="2400" dirty="0">
                <a:latin typeface="Century Gothic" panose="020B0502020202020204" pitchFamily="34" charset="0"/>
              </a:rPr>
              <a:t> a New Case</a:t>
            </a:r>
          </a:p>
        </p:txBody>
      </p:sp>
      <p:pic>
        <p:nvPicPr>
          <p:cNvPr id="5" name="Grafik 4" descr="Ein Bild, das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49E332F8-2B6E-7C6B-B71E-057E7A4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09" y="2938127"/>
            <a:ext cx="8845595" cy="2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E788B3-515C-7766-125B-6A1B54ED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00"/>
            <a:ext cx="12192000" cy="60544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306D952-6A2E-DAE2-C201-E8B672D574CD}"/>
              </a:ext>
            </a:extLst>
          </p:cNvPr>
          <p:cNvSpPr/>
          <p:nvPr/>
        </p:nvSpPr>
        <p:spPr>
          <a:xfrm>
            <a:off x="10352313" y="4365171"/>
            <a:ext cx="729343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9543B14-AFCC-9F81-C50B-EDECB60C9D51}"/>
              </a:ext>
            </a:extLst>
          </p:cNvPr>
          <p:cNvSpPr/>
          <p:nvPr/>
        </p:nvSpPr>
        <p:spPr>
          <a:xfrm>
            <a:off x="10352314" y="2460171"/>
            <a:ext cx="631372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C4B25C-1E49-E1E7-61C8-F8F29077B539}"/>
              </a:ext>
            </a:extLst>
          </p:cNvPr>
          <p:cNvSpPr/>
          <p:nvPr/>
        </p:nvSpPr>
        <p:spPr>
          <a:xfrm>
            <a:off x="10352314" y="2688771"/>
            <a:ext cx="631372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D3EC2BC-B289-EFCB-544F-23973C59E3B4}"/>
              </a:ext>
            </a:extLst>
          </p:cNvPr>
          <p:cNvSpPr/>
          <p:nvPr/>
        </p:nvSpPr>
        <p:spPr>
          <a:xfrm>
            <a:off x="9884229" y="4441371"/>
            <a:ext cx="468084" cy="544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6938432-48B2-AF31-4E4F-0B95CBA5FF04}"/>
              </a:ext>
            </a:extLst>
          </p:cNvPr>
          <p:cNvSpPr/>
          <p:nvPr/>
        </p:nvSpPr>
        <p:spPr>
          <a:xfrm>
            <a:off x="9884228" y="2547257"/>
            <a:ext cx="468084" cy="544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AFCFA0A-0859-61F8-0107-71D87E8B983E}"/>
              </a:ext>
            </a:extLst>
          </p:cNvPr>
          <p:cNvSpPr/>
          <p:nvPr/>
        </p:nvSpPr>
        <p:spPr>
          <a:xfrm>
            <a:off x="9884226" y="2803071"/>
            <a:ext cx="468084" cy="544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F34129-5652-7865-8828-C2908789257A}"/>
              </a:ext>
            </a:extLst>
          </p:cNvPr>
          <p:cNvSpPr txBox="1"/>
          <p:nvPr/>
        </p:nvSpPr>
        <p:spPr>
          <a:xfrm>
            <a:off x="7538054" y="2022705"/>
            <a:ext cx="299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Upload Petition </a:t>
            </a:r>
            <a:r>
              <a:rPr lang="de-DE" sz="1200" dirty="0" err="1">
                <a:solidFill>
                  <a:srgbClr val="FF0000"/>
                </a:solidFill>
              </a:rPr>
              <a:t>for</a:t>
            </a:r>
            <a:r>
              <a:rPr lang="de-DE" sz="1200" dirty="0">
                <a:solidFill>
                  <a:srgbClr val="FF0000"/>
                </a:solidFill>
              </a:rPr>
              <a:t> Probate and additional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court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filings</a:t>
            </a:r>
            <a:r>
              <a:rPr lang="de-DE" sz="1200" dirty="0">
                <a:solidFill>
                  <a:srgbClr val="FF0000"/>
                </a:solidFill>
              </a:rPr>
              <a:t> 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files</a:t>
            </a:r>
            <a:r>
              <a:rPr lang="de-DE" sz="1200" dirty="0">
                <a:solidFill>
                  <a:srgbClr val="FF0000"/>
                </a:solidFill>
              </a:rPr>
              <a:t>!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-&gt; </a:t>
            </a:r>
            <a:r>
              <a:rPr lang="de-DE" sz="1200" dirty="0" err="1">
                <a:solidFill>
                  <a:srgbClr val="FF0000"/>
                </a:solidFill>
              </a:rPr>
              <a:t>see</a:t>
            </a:r>
            <a:r>
              <a:rPr lang="de-DE" sz="1200" dirty="0">
                <a:solidFill>
                  <a:srgbClr val="FF0000"/>
                </a:solidFill>
              </a:rPr>
              <a:t> PPP on „</a:t>
            </a:r>
            <a:r>
              <a:rPr lang="de-DE" sz="1200" dirty="0" err="1">
                <a:solidFill>
                  <a:srgbClr val="FF0000"/>
                </a:solidFill>
              </a:rPr>
              <a:t>Navigating</a:t>
            </a:r>
            <a:r>
              <a:rPr lang="de-DE" sz="1200" dirty="0">
                <a:solidFill>
                  <a:srgbClr val="FF0000"/>
                </a:solidFill>
              </a:rPr>
              <a:t> a Case“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DEA07C-7282-1434-3242-B375BFFF3590}"/>
              </a:ext>
            </a:extLst>
          </p:cNvPr>
          <p:cNvSpPr txBox="1"/>
          <p:nvPr/>
        </p:nvSpPr>
        <p:spPr>
          <a:xfrm>
            <a:off x="7362379" y="2688771"/>
            <a:ext cx="2627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Add </a:t>
            </a:r>
            <a:r>
              <a:rPr lang="de-DE" sz="1200" dirty="0" err="1">
                <a:solidFill>
                  <a:srgbClr val="FF0000"/>
                </a:solidFill>
              </a:rPr>
              <a:t>your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team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members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case</a:t>
            </a:r>
            <a:r>
              <a:rPr lang="de-DE" sz="1200" dirty="0">
                <a:solidFill>
                  <a:srgbClr val="FF0000"/>
                </a:solidFill>
              </a:rPr>
              <a:t>!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-&gt; </a:t>
            </a:r>
            <a:r>
              <a:rPr lang="de-DE" sz="1200" dirty="0" err="1">
                <a:solidFill>
                  <a:srgbClr val="FF0000"/>
                </a:solidFill>
              </a:rPr>
              <a:t>see</a:t>
            </a:r>
            <a:r>
              <a:rPr lang="de-DE" sz="1200" dirty="0">
                <a:solidFill>
                  <a:srgbClr val="FF0000"/>
                </a:solidFill>
              </a:rPr>
              <a:t> PPP on „</a:t>
            </a:r>
            <a:r>
              <a:rPr lang="de-DE" sz="1200" dirty="0" err="1">
                <a:solidFill>
                  <a:srgbClr val="FF0000"/>
                </a:solidFill>
              </a:rPr>
              <a:t>Navigating</a:t>
            </a:r>
            <a:r>
              <a:rPr lang="de-DE" sz="1200" dirty="0">
                <a:solidFill>
                  <a:srgbClr val="FF0000"/>
                </a:solidFill>
              </a:rPr>
              <a:t> a Case“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019B78-44A3-5C26-2D64-6D46C637779F}"/>
              </a:ext>
            </a:extLst>
          </p:cNvPr>
          <p:cNvSpPr txBox="1"/>
          <p:nvPr/>
        </p:nvSpPr>
        <p:spPr>
          <a:xfrm>
            <a:off x="8450434" y="4329308"/>
            <a:ext cx="153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initiate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  <a:p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family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tree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C7F232-A2CE-632C-1902-A8841D90A11D}"/>
              </a:ext>
            </a:extLst>
          </p:cNvPr>
          <p:cNvSpPr txBox="1"/>
          <p:nvPr/>
        </p:nvSpPr>
        <p:spPr>
          <a:xfrm>
            <a:off x="5436909" y="401800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Steps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7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Quittung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C9BBABDB-7251-2A5A-9AC4-72D8CA52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0" y="0"/>
            <a:ext cx="2553816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CACE90-3BD4-0E58-E0D2-89F46716874B}"/>
              </a:ext>
            </a:extLst>
          </p:cNvPr>
          <p:cNvSpPr/>
          <p:nvPr/>
        </p:nvSpPr>
        <p:spPr>
          <a:xfrm>
            <a:off x="2147330" y="4243388"/>
            <a:ext cx="867333" cy="4429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C3E726-F16F-F471-95A0-6D5BD82808D3}"/>
              </a:ext>
            </a:extLst>
          </p:cNvPr>
          <p:cNvSpPr txBox="1"/>
          <p:nvPr/>
        </p:nvSpPr>
        <p:spPr>
          <a:xfrm>
            <a:off x="6096000" y="114301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 Menu</a:t>
            </a:r>
          </a:p>
        </p:txBody>
      </p:sp>
      <p:sp>
        <p:nvSpPr>
          <p:cNvPr id="12" name="Pfeil nach links 11">
            <a:extLst>
              <a:ext uri="{FF2B5EF4-FFF2-40B4-BE49-F238E27FC236}">
                <a16:creationId xmlns:a16="http://schemas.microsoft.com/office/drawing/2014/main" id="{59D2558A-D0C7-5D40-CFB2-563BDF643E77}"/>
              </a:ext>
            </a:extLst>
          </p:cNvPr>
          <p:cNvSpPr/>
          <p:nvPr/>
        </p:nvSpPr>
        <p:spPr>
          <a:xfrm>
            <a:off x="3215524" y="4411266"/>
            <a:ext cx="2328863" cy="1071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E125A1-0153-0AAA-6AAE-AE5B21EBC580}"/>
              </a:ext>
            </a:extLst>
          </p:cNvPr>
          <p:cNvSpPr txBox="1"/>
          <p:nvPr/>
        </p:nvSpPr>
        <p:spPr>
          <a:xfrm>
            <a:off x="5546203" y="4280178"/>
            <a:ext cx="326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97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226ACCA0-1338-996A-6E19-A54AFCF2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5828"/>
            <a:ext cx="12206225" cy="6193560"/>
          </a:xfrm>
          <a:prstGeom prst="rect">
            <a:avLst/>
          </a:prstGeom>
        </p:spPr>
      </p:pic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A7F2B439-5452-7A73-71AF-3B2DED141104}"/>
              </a:ext>
            </a:extLst>
          </p:cNvPr>
          <p:cNvSpPr/>
          <p:nvPr/>
        </p:nvSpPr>
        <p:spPr>
          <a:xfrm>
            <a:off x="5416062" y="1561514"/>
            <a:ext cx="1463040" cy="703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088D45-9286-8205-C37C-91A3083C56E1}"/>
              </a:ext>
            </a:extLst>
          </p:cNvPr>
          <p:cNvSpPr txBox="1"/>
          <p:nvPr/>
        </p:nvSpPr>
        <p:spPr>
          <a:xfrm>
            <a:off x="6879102" y="1442794"/>
            <a:ext cx="201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Automatically</a:t>
            </a:r>
            <a:r>
              <a:rPr lang="de-DE" sz="1400" dirty="0"/>
              <a:t> </a:t>
            </a:r>
            <a:r>
              <a:rPr lang="de-DE" sz="1400" dirty="0" err="1"/>
              <a:t>awarded</a:t>
            </a:r>
            <a:r>
              <a:rPr lang="de-DE" sz="140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BC76FE-DEF3-F363-B90B-A7C6B2E0A9ED}"/>
              </a:ext>
            </a:extLst>
          </p:cNvPr>
          <p:cNvSpPr txBox="1"/>
          <p:nvPr/>
        </p:nvSpPr>
        <p:spPr>
          <a:xfrm>
            <a:off x="2813538" y="579339"/>
            <a:ext cx="83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gathered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Petition and initial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</a:t>
            </a:r>
            <a:r>
              <a:rPr lang="de-DE" dirty="0"/>
              <a:t>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952DB5-6842-A5F7-F0F9-DEC53D1A3BAD}"/>
              </a:ext>
            </a:extLst>
          </p:cNvPr>
          <p:cNvSpPr txBox="1"/>
          <p:nvPr/>
        </p:nvSpPr>
        <p:spPr>
          <a:xfrm>
            <a:off x="4740812" y="4712677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BC5B2F-227D-6D2E-B0C4-E8EE53ECB966}"/>
              </a:ext>
            </a:extLst>
          </p:cNvPr>
          <p:cNvSpPr txBox="1"/>
          <p:nvPr/>
        </p:nvSpPr>
        <p:spPr>
          <a:xfrm>
            <a:off x="4740812" y="5251700"/>
            <a:ext cx="1964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Enter </a:t>
            </a:r>
            <a:r>
              <a:rPr lang="de-DE" sz="1400" dirty="0" err="1"/>
              <a:t>court</a:t>
            </a:r>
            <a:r>
              <a:rPr lang="de-DE" sz="1400" dirty="0"/>
              <a:t> </a:t>
            </a:r>
            <a:r>
              <a:rPr lang="de-DE" sz="1400" dirty="0" err="1"/>
              <a:t>file</a:t>
            </a:r>
            <a:r>
              <a:rPr lang="de-DE" sz="1400" dirty="0"/>
              <a:t> </a:t>
            </a:r>
            <a:r>
              <a:rPr lang="de-DE" sz="1400" dirty="0" err="1"/>
              <a:t>number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9F6851-B78E-E7FE-B53E-006C05C7645F}"/>
              </a:ext>
            </a:extLst>
          </p:cNvPr>
          <p:cNvSpPr txBox="1"/>
          <p:nvPr/>
        </p:nvSpPr>
        <p:spPr>
          <a:xfrm>
            <a:off x="4726623" y="6032554"/>
            <a:ext cx="5869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Enter </a:t>
            </a:r>
            <a:r>
              <a:rPr lang="de-DE" sz="1400" dirty="0" err="1"/>
              <a:t>information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administrator</a:t>
            </a:r>
            <a:r>
              <a:rPr lang="de-DE" sz="1400" dirty="0"/>
              <a:t> (PA, friend, </a:t>
            </a:r>
            <a:r>
              <a:rPr lang="de-DE" sz="1400" dirty="0" err="1"/>
              <a:t>cousin</a:t>
            </a:r>
            <a:r>
              <a:rPr lang="de-DE" sz="1400" dirty="0"/>
              <a:t>, </a:t>
            </a:r>
            <a:r>
              <a:rPr lang="de-DE" sz="1400" dirty="0" err="1"/>
              <a:t>insurance</a:t>
            </a:r>
            <a:r>
              <a:rPr lang="de-DE" sz="1400" dirty="0"/>
              <a:t>, etc.)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41DEAB4-9CB2-5223-AE0A-724D139DCC3B}"/>
              </a:ext>
            </a:extLst>
          </p:cNvPr>
          <p:cNvSpPr txBox="1"/>
          <p:nvPr/>
        </p:nvSpPr>
        <p:spPr>
          <a:xfrm>
            <a:off x="214313" y="6522172"/>
            <a:ext cx="282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Continued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-&gt;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8B7149C-26F5-A85E-40D1-A75698DD301B}"/>
              </a:ext>
            </a:extLst>
          </p:cNvPr>
          <p:cNvSpPr txBox="1"/>
          <p:nvPr/>
        </p:nvSpPr>
        <p:spPr>
          <a:xfrm>
            <a:off x="4720225" y="5689608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947AADD-A9DA-DC15-063E-AC3592C1821A}"/>
              </a:ext>
            </a:extLst>
          </p:cNvPr>
          <p:cNvSpPr txBox="1"/>
          <p:nvPr/>
        </p:nvSpPr>
        <p:spPr>
          <a:xfrm>
            <a:off x="4740812" y="1720425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99E8CCC-C95A-8167-4B50-A4951847CA83}"/>
              </a:ext>
            </a:extLst>
          </p:cNvPr>
          <p:cNvSpPr txBox="1"/>
          <p:nvPr/>
        </p:nvSpPr>
        <p:spPr>
          <a:xfrm>
            <a:off x="4740812" y="4336226"/>
            <a:ext cx="6215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Usually</a:t>
            </a:r>
            <a:r>
              <a:rPr lang="de-DE" sz="1400" dirty="0"/>
              <a:t> not </a:t>
            </a:r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unless</a:t>
            </a:r>
            <a:r>
              <a:rPr lang="de-DE" sz="1400" dirty="0"/>
              <a:t> </a:t>
            </a:r>
            <a:r>
              <a:rPr lang="de-DE" sz="1400" dirty="0" err="1"/>
              <a:t>decedent</a:t>
            </a:r>
            <a:r>
              <a:rPr lang="de-DE" sz="1400" dirty="0"/>
              <a:t> </a:t>
            </a:r>
            <a:r>
              <a:rPr lang="de-DE" sz="1400" dirty="0" err="1"/>
              <a:t>does</a:t>
            </a:r>
            <a:r>
              <a:rPr lang="de-DE" sz="1400" dirty="0"/>
              <a:t>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citizenship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BE0B94-F9BD-A401-77CD-032B93BBEFC6}"/>
              </a:ext>
            </a:extLst>
          </p:cNvPr>
          <p:cNvSpPr txBox="1"/>
          <p:nvPr/>
        </p:nvSpPr>
        <p:spPr>
          <a:xfrm>
            <a:off x="4740812" y="2085517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5628D0-AF50-2D4C-5B19-D4405BF3311B}"/>
              </a:ext>
            </a:extLst>
          </p:cNvPr>
          <p:cNvSpPr txBox="1"/>
          <p:nvPr/>
        </p:nvSpPr>
        <p:spPr>
          <a:xfrm>
            <a:off x="4726623" y="2461968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BB84E9-C0A3-C3DB-C741-436D42BDD291}"/>
              </a:ext>
            </a:extLst>
          </p:cNvPr>
          <p:cNvSpPr txBox="1"/>
          <p:nvPr/>
        </p:nvSpPr>
        <p:spPr>
          <a:xfrm>
            <a:off x="4740812" y="2732711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3A0C5C-1EE6-A09B-302C-EB57284DDA75}"/>
              </a:ext>
            </a:extLst>
          </p:cNvPr>
          <p:cNvSpPr txBox="1"/>
          <p:nvPr/>
        </p:nvSpPr>
        <p:spPr>
          <a:xfrm>
            <a:off x="4740812" y="3056983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0C1E2B-FDE6-4AB4-FB7F-6756F7520735}"/>
              </a:ext>
            </a:extLst>
          </p:cNvPr>
          <p:cNvSpPr txBox="1"/>
          <p:nvPr/>
        </p:nvSpPr>
        <p:spPr>
          <a:xfrm>
            <a:off x="4740812" y="3351285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67A077-8AF2-E70B-FEAE-F43EE625B5BE}"/>
              </a:ext>
            </a:extLst>
          </p:cNvPr>
          <p:cNvSpPr txBox="1"/>
          <p:nvPr/>
        </p:nvSpPr>
        <p:spPr>
          <a:xfrm>
            <a:off x="4740812" y="3694231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BD31274-6A7B-5AD8-F382-AD327651DD2E}"/>
              </a:ext>
            </a:extLst>
          </p:cNvPr>
          <p:cNvSpPr txBox="1"/>
          <p:nvPr/>
        </p:nvSpPr>
        <p:spPr>
          <a:xfrm>
            <a:off x="4740812" y="4025187"/>
            <a:ext cx="59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Fill in</a:t>
            </a:r>
          </a:p>
        </p:txBody>
      </p:sp>
    </p:spTree>
    <p:extLst>
      <p:ext uri="{BB962C8B-B14F-4D97-AF65-F5344CB8AC3E}">
        <p14:creationId xmlns:p14="http://schemas.microsoft.com/office/powerpoint/2010/main" val="211069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Quittung enthält.&#10;&#10;KI-generierte Inhalte können fehlerhaft sein.">
            <a:extLst>
              <a:ext uri="{FF2B5EF4-FFF2-40B4-BE49-F238E27FC236}">
                <a16:creationId xmlns:a16="http://schemas.microsoft.com/office/drawing/2014/main" id="{53C60911-089F-71E1-E9C2-7C6183C03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7" y="-1"/>
            <a:ext cx="11555247" cy="67734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287190E-5946-F3E7-3A62-F438A3BF0EEC}"/>
              </a:ext>
            </a:extLst>
          </p:cNvPr>
          <p:cNvSpPr txBox="1"/>
          <p:nvPr/>
        </p:nvSpPr>
        <p:spPr>
          <a:xfrm>
            <a:off x="3151041" y="-29744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</a:t>
            </a:r>
            <a:r>
              <a:rPr lang="de-DE" dirty="0"/>
              <a:t>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CAED94-7307-F726-ADF8-993AED3A08E3}"/>
              </a:ext>
            </a:extLst>
          </p:cNvPr>
          <p:cNvSpPr txBox="1"/>
          <p:nvPr/>
        </p:nvSpPr>
        <p:spPr>
          <a:xfrm>
            <a:off x="3151041" y="624752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95F30AF-20CA-2661-6D4C-FCF2FB5A26A3}"/>
              </a:ext>
            </a:extLst>
          </p:cNvPr>
          <p:cNvSpPr txBox="1"/>
          <p:nvPr/>
        </p:nvSpPr>
        <p:spPr>
          <a:xfrm>
            <a:off x="3588589" y="98725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AC0FC79-E828-AAD2-08E7-C5E75BFD3F60}"/>
              </a:ext>
            </a:extLst>
          </p:cNvPr>
          <p:cNvSpPr txBox="1"/>
          <p:nvPr/>
        </p:nvSpPr>
        <p:spPr>
          <a:xfrm>
            <a:off x="3148623" y="297528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53287B-D88B-2601-D7C7-7E3B72DB788B}"/>
              </a:ext>
            </a:extLst>
          </p:cNvPr>
          <p:cNvSpPr txBox="1"/>
          <p:nvPr/>
        </p:nvSpPr>
        <p:spPr>
          <a:xfrm>
            <a:off x="3148623" y="330152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applicable</a:t>
            </a:r>
            <a:r>
              <a:rPr lang="de-DE" sz="1400" dirty="0"/>
              <a:t>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a sub-</a:t>
            </a:r>
            <a:r>
              <a:rPr lang="de-DE" sz="1400" dirty="0" err="1"/>
              <a:t>case</a:t>
            </a:r>
            <a:r>
              <a:rPr lang="de-DE" sz="1400" dirty="0"/>
              <a:t> (e.g. </a:t>
            </a:r>
            <a:r>
              <a:rPr lang="de-DE" sz="1400" dirty="0" err="1"/>
              <a:t>succession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post-</a:t>
            </a:r>
            <a:r>
              <a:rPr lang="de-DE" sz="1400" dirty="0" err="1"/>
              <a:t>deceased</a:t>
            </a:r>
            <a:r>
              <a:rPr lang="de-DE" sz="1400" dirty="0"/>
              <a:t> </a:t>
            </a:r>
            <a:r>
              <a:rPr lang="de-DE" sz="1400" dirty="0" err="1"/>
              <a:t>heir</a:t>
            </a:r>
            <a:r>
              <a:rPr lang="de-DE" sz="1400" dirty="0"/>
              <a:t>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8B1FBB3-BFFC-C2BD-95F4-499734C6C47E}"/>
              </a:ext>
            </a:extLst>
          </p:cNvPr>
          <p:cNvSpPr txBox="1"/>
          <p:nvPr/>
        </p:nvSpPr>
        <p:spPr>
          <a:xfrm>
            <a:off x="3148623" y="5416866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7DC3B9-3456-5970-AF8C-FAC4B45E9365}"/>
              </a:ext>
            </a:extLst>
          </p:cNvPr>
          <p:cNvSpPr txBox="1"/>
          <p:nvPr/>
        </p:nvSpPr>
        <p:spPr>
          <a:xfrm>
            <a:off x="3148623" y="5701370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8B5A75-1580-71A0-C62C-5318139E6292}"/>
              </a:ext>
            </a:extLst>
          </p:cNvPr>
          <p:cNvSpPr txBox="1"/>
          <p:nvPr/>
        </p:nvSpPr>
        <p:spPr>
          <a:xfrm>
            <a:off x="3148623" y="594670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7B8C48-FF37-436C-EE99-77E55A05F0E1}"/>
              </a:ext>
            </a:extLst>
          </p:cNvPr>
          <p:cNvSpPr txBox="1"/>
          <p:nvPr/>
        </p:nvSpPr>
        <p:spPr>
          <a:xfrm>
            <a:off x="3148623" y="618412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72669C2-6FF2-23E9-7C13-FA9219EA9574}"/>
              </a:ext>
            </a:extLst>
          </p:cNvPr>
          <p:cNvSpPr txBox="1"/>
          <p:nvPr/>
        </p:nvSpPr>
        <p:spPr>
          <a:xfrm>
            <a:off x="3148623" y="643036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D4182EC-E8D9-3F57-A073-25DC5EFA4A1B}"/>
              </a:ext>
            </a:extLst>
          </p:cNvPr>
          <p:cNvSpPr txBox="1"/>
          <p:nvPr/>
        </p:nvSpPr>
        <p:spPr>
          <a:xfrm>
            <a:off x="3148623" y="1772007"/>
            <a:ext cx="2041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Enter total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endParaRPr lang="de-DE" sz="14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5E6876-13AE-32E0-CDD6-5A82C5D5B4AC}"/>
              </a:ext>
            </a:extLst>
          </p:cNvPr>
          <p:cNvSpPr txBox="1"/>
          <p:nvPr/>
        </p:nvSpPr>
        <p:spPr>
          <a:xfrm>
            <a:off x="3148623" y="1375290"/>
            <a:ext cx="755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Enter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unclaimed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differs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total </a:t>
            </a:r>
            <a:r>
              <a:rPr lang="de-DE" sz="1400" dirty="0" err="1"/>
              <a:t>value</a:t>
            </a:r>
            <a:r>
              <a:rPr lang="de-DE" sz="1400" dirty="0"/>
              <a:t> (e.g. </a:t>
            </a:r>
            <a:r>
              <a:rPr lang="de-DE" sz="1400" dirty="0" err="1"/>
              <a:t>partner</a:t>
            </a:r>
            <a:r>
              <a:rPr lang="de-DE" sz="1400" dirty="0"/>
              <a:t> </a:t>
            </a:r>
            <a:r>
              <a:rPr lang="de-DE" sz="1400" dirty="0" err="1"/>
              <a:t>involved</a:t>
            </a:r>
            <a:r>
              <a:rPr lang="de-DE" sz="1400" dirty="0"/>
              <a:t>,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r>
              <a:rPr lang="de-DE" sz="1400" dirty="0"/>
              <a:t> </a:t>
            </a:r>
            <a:r>
              <a:rPr lang="de-DE" sz="1400" dirty="0" err="1"/>
              <a:t>already</a:t>
            </a:r>
            <a:r>
              <a:rPr lang="de-DE" sz="1400" dirty="0"/>
              <a:t> </a:t>
            </a:r>
            <a:r>
              <a:rPr lang="de-DE" sz="1400" dirty="0" err="1"/>
              <a:t>claiming</a:t>
            </a:r>
            <a:r>
              <a:rPr lang="de-DE" sz="1400" dirty="0"/>
              <a:t>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01F3D85-7CCA-A6BD-90B2-C7144CEBE83D}"/>
              </a:ext>
            </a:extLst>
          </p:cNvPr>
          <p:cNvSpPr txBox="1"/>
          <p:nvPr/>
        </p:nvSpPr>
        <p:spPr>
          <a:xfrm>
            <a:off x="3148623" y="2171082"/>
            <a:ext cx="677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B050"/>
                </a:solidFill>
              </a:rPr>
              <a:t>When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case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switched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to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status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Documentation</a:t>
            </a:r>
            <a:r>
              <a:rPr lang="de-DE" sz="1400" dirty="0">
                <a:solidFill>
                  <a:srgbClr val="00B050"/>
                </a:solidFill>
              </a:rPr>
              <a:t>: </a:t>
            </a:r>
            <a:r>
              <a:rPr lang="de-DE" sz="1400" dirty="0"/>
              <a:t>Enter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calculated</a:t>
            </a:r>
            <a:r>
              <a:rPr lang="de-DE" sz="1400" dirty="0"/>
              <a:t> on </a:t>
            </a:r>
            <a:r>
              <a:rPr lang="de-DE" sz="1400" dirty="0" err="1"/>
              <a:t>signed</a:t>
            </a:r>
            <a:r>
              <a:rPr lang="de-DE" sz="1400" dirty="0"/>
              <a:t> </a:t>
            </a:r>
            <a:r>
              <a:rPr lang="de-DE" sz="1400" dirty="0" err="1"/>
              <a:t>heirs</a:t>
            </a:r>
            <a:endParaRPr lang="de-DE" sz="14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A3F91AC-AC84-9838-A433-A4A829B593CC}"/>
              </a:ext>
            </a:extLst>
          </p:cNvPr>
          <p:cNvSpPr txBox="1"/>
          <p:nvPr/>
        </p:nvSpPr>
        <p:spPr>
          <a:xfrm>
            <a:off x="3148623" y="2613161"/>
            <a:ext cx="792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B050"/>
                </a:solidFill>
              </a:rPr>
              <a:t>When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case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switched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to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status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Documentation</a:t>
            </a:r>
            <a:r>
              <a:rPr lang="de-DE" sz="1400" dirty="0">
                <a:solidFill>
                  <a:srgbClr val="00B050"/>
                </a:solidFill>
              </a:rPr>
              <a:t>: </a:t>
            </a:r>
            <a:r>
              <a:rPr lang="de-DE" sz="1400" dirty="0"/>
              <a:t>Enter </a:t>
            </a:r>
            <a:r>
              <a:rPr lang="de-DE" sz="1400" dirty="0" err="1"/>
              <a:t>fee</a:t>
            </a:r>
            <a:r>
              <a:rPr lang="de-DE" sz="1400" dirty="0"/>
              <a:t> </a:t>
            </a:r>
            <a:r>
              <a:rPr lang="de-DE" sz="1400" dirty="0" err="1"/>
              <a:t>expectancy</a:t>
            </a:r>
            <a:r>
              <a:rPr lang="de-DE" sz="1400" dirty="0"/>
              <a:t> after </a:t>
            </a:r>
            <a:r>
              <a:rPr lang="de-DE" sz="1400" dirty="0" err="1"/>
              <a:t>deduction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attorney</a:t>
            </a:r>
            <a:r>
              <a:rPr lang="de-DE" sz="1400" dirty="0"/>
              <a:t> </a:t>
            </a:r>
            <a:r>
              <a:rPr lang="de-DE" sz="1400" dirty="0" err="1"/>
              <a:t>fees</a:t>
            </a:r>
            <a:endParaRPr lang="de-DE" sz="1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EF91A8C-5A2D-A1E5-6C5A-471DBF232BCD}"/>
              </a:ext>
            </a:extLst>
          </p:cNvPr>
          <p:cNvSpPr txBox="1"/>
          <p:nvPr/>
        </p:nvSpPr>
        <p:spPr>
          <a:xfrm>
            <a:off x="3465313" y="3831370"/>
            <a:ext cx="7235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Your</a:t>
            </a:r>
            <a:r>
              <a:rPr lang="de-DE" sz="1400" dirty="0"/>
              <a:t> User-ID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awarded</a:t>
            </a:r>
            <a:r>
              <a:rPr lang="de-DE" sz="1400" dirty="0"/>
              <a:t> </a:t>
            </a:r>
            <a:r>
              <a:rPr lang="de-DE" sz="1400" dirty="0" err="1"/>
              <a:t>automatically</a:t>
            </a:r>
            <a:r>
              <a:rPr lang="de-DE" sz="1400" dirty="0"/>
              <a:t>;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another</a:t>
            </a:r>
            <a:r>
              <a:rPr lang="de-DE" sz="1400" dirty="0"/>
              <a:t> </a:t>
            </a:r>
            <a:r>
              <a:rPr lang="de-DE" sz="1400" dirty="0" err="1"/>
              <a:t>colleague</a:t>
            </a:r>
            <a:r>
              <a:rPr lang="de-DE" sz="1400" dirty="0"/>
              <a:t> </a:t>
            </a:r>
            <a:r>
              <a:rPr lang="de-DE" sz="1400" dirty="0" err="1"/>
              <a:t>anytime</a:t>
            </a:r>
            <a:endParaRPr lang="de-DE" sz="1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AFFCE9-B55B-C9F2-F261-E759B10A138B}"/>
              </a:ext>
            </a:extLst>
          </p:cNvPr>
          <p:cNvSpPr txBox="1"/>
          <p:nvPr/>
        </p:nvSpPr>
        <p:spPr>
          <a:xfrm>
            <a:off x="4001470" y="4050459"/>
            <a:ext cx="5168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Only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case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manager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can</a:t>
            </a:r>
            <a:r>
              <a:rPr lang="de-DE" sz="1400" dirty="0">
                <a:solidFill>
                  <a:srgbClr val="FF0000"/>
                </a:solidFill>
              </a:rPr>
              <a:t> open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family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tree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for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first</a:t>
            </a:r>
            <a:r>
              <a:rPr lang="de-DE" sz="1400" dirty="0">
                <a:solidFill>
                  <a:srgbClr val="FF0000"/>
                </a:solidFill>
              </a:rPr>
              <a:t> time!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ABB9E38-B162-C2A5-C6B2-14E3E7998AE5}"/>
              </a:ext>
            </a:extLst>
          </p:cNvPr>
          <p:cNvSpPr txBox="1"/>
          <p:nvPr/>
        </p:nvSpPr>
        <p:spPr>
          <a:xfrm>
            <a:off x="498363" y="4043268"/>
            <a:ext cx="130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Case </a:t>
            </a:r>
            <a:r>
              <a:rPr lang="de-DE" sz="1400" dirty="0" err="1">
                <a:solidFill>
                  <a:srgbClr val="FF0000"/>
                </a:solidFill>
              </a:rPr>
              <a:t>manager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3D620C4-99CF-BCE6-8DCE-30000BC98805}"/>
              </a:ext>
            </a:extLst>
          </p:cNvPr>
          <p:cNvSpPr txBox="1"/>
          <p:nvPr/>
        </p:nvSpPr>
        <p:spPr>
          <a:xfrm>
            <a:off x="7236618" y="643125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Continued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-&gt;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9A30291-3F8A-B877-8C98-6382682082FE}"/>
              </a:ext>
            </a:extLst>
          </p:cNvPr>
          <p:cNvSpPr txBox="1"/>
          <p:nvPr/>
        </p:nvSpPr>
        <p:spPr>
          <a:xfrm>
            <a:off x="3588589" y="4699972"/>
            <a:ext cx="8283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Status „New“;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changed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„Research (Recherche)“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forseeable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continued</a:t>
            </a:r>
            <a:endParaRPr lang="de-DE" sz="14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3C00A63-CA0F-F4EB-576B-8E7B83992421}"/>
              </a:ext>
            </a:extLst>
          </p:cNvPr>
          <p:cNvSpPr txBox="1"/>
          <p:nvPr/>
        </p:nvSpPr>
        <p:spPr>
          <a:xfrm>
            <a:off x="3148623" y="5100991"/>
            <a:ext cx="500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Case </a:t>
            </a:r>
            <a:r>
              <a:rPr lang="de-DE" sz="1400" dirty="0" err="1"/>
              <a:t>worker</a:t>
            </a:r>
            <a:r>
              <a:rPr lang="de-DE" sz="1400" dirty="0"/>
              <a:t> </a:t>
            </a:r>
            <a:r>
              <a:rPr lang="de-DE" sz="1400" dirty="0" err="1"/>
              <a:t>allocated</a:t>
            </a:r>
            <a:r>
              <a:rPr lang="de-DE" sz="1400" dirty="0"/>
              <a:t>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switched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Documentation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2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Quittung enthält.&#10;&#10;KI-generierte Inhalte können fehlerhaft sein.">
            <a:extLst>
              <a:ext uri="{FF2B5EF4-FFF2-40B4-BE49-F238E27FC236}">
                <a16:creationId xmlns:a16="http://schemas.microsoft.com/office/drawing/2014/main" id="{B560E723-EBD8-B5B1-64D7-1BE05F5F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6" y="0"/>
            <a:ext cx="11622523" cy="68344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8FF040-C96C-85B1-553B-AB282AEA6FA8}"/>
              </a:ext>
            </a:extLst>
          </p:cNvPr>
          <p:cNvSpPr txBox="1"/>
          <p:nvPr/>
        </p:nvSpPr>
        <p:spPr>
          <a:xfrm>
            <a:off x="3214687" y="23595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0E4155-217D-A00E-0957-218C15886F3F}"/>
              </a:ext>
            </a:extLst>
          </p:cNvPr>
          <p:cNvSpPr txBox="1"/>
          <p:nvPr/>
        </p:nvSpPr>
        <p:spPr>
          <a:xfrm>
            <a:off x="3168397" y="3417142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D7D71B-42E6-A1ED-4989-FD6FA928FC03}"/>
              </a:ext>
            </a:extLst>
          </p:cNvPr>
          <p:cNvSpPr txBox="1"/>
          <p:nvPr/>
        </p:nvSpPr>
        <p:spPr>
          <a:xfrm>
            <a:off x="3214687" y="946805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33B330-0DBB-CF2A-3B40-35FDD9ED61A0}"/>
              </a:ext>
            </a:extLst>
          </p:cNvPr>
          <p:cNvSpPr txBox="1"/>
          <p:nvPr/>
        </p:nvSpPr>
        <p:spPr>
          <a:xfrm>
            <a:off x="4000500" y="1230866"/>
            <a:ext cx="2571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Enter date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was </a:t>
            </a:r>
            <a:r>
              <a:rPr lang="de-DE" sz="1400" dirty="0" err="1"/>
              <a:t>filed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781627-CB52-6139-5118-BAE4DB5688D1}"/>
              </a:ext>
            </a:extLst>
          </p:cNvPr>
          <p:cNvSpPr txBox="1"/>
          <p:nvPr/>
        </p:nvSpPr>
        <p:spPr>
          <a:xfrm>
            <a:off x="3214687" y="1668815"/>
            <a:ext cx="6008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Short </a:t>
            </a:r>
            <a:r>
              <a:rPr lang="de-DE" sz="1400" dirty="0" err="1"/>
              <a:t>summary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specifics</a:t>
            </a:r>
            <a:r>
              <a:rPr lang="de-DE" sz="1400" dirty="0"/>
              <a:t> (e.g. </a:t>
            </a:r>
            <a:r>
              <a:rPr lang="de-DE" sz="1400" dirty="0" err="1"/>
              <a:t>how</a:t>
            </a:r>
            <a:r>
              <a:rPr lang="de-DE" sz="1400" dirty="0"/>
              <a:t> </a:t>
            </a:r>
            <a:r>
              <a:rPr lang="de-DE" sz="1400" dirty="0" err="1"/>
              <a:t>many</a:t>
            </a:r>
            <a:r>
              <a:rPr lang="de-DE" sz="1400" dirty="0"/>
              <a:t> </a:t>
            </a:r>
            <a:r>
              <a:rPr lang="de-DE" sz="1400" dirty="0" err="1"/>
              <a:t>heirs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already</a:t>
            </a:r>
            <a:r>
              <a:rPr lang="de-DE" sz="1400" dirty="0"/>
              <a:t> </a:t>
            </a:r>
            <a:r>
              <a:rPr lang="de-DE" sz="1400" dirty="0" err="1"/>
              <a:t>claiming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community</a:t>
            </a:r>
            <a:r>
              <a:rPr lang="de-DE" sz="1400" dirty="0"/>
              <a:t> </a:t>
            </a:r>
            <a:r>
              <a:rPr lang="de-DE" sz="1400" dirty="0" err="1"/>
              <a:t>property</a:t>
            </a:r>
            <a:r>
              <a:rPr lang="de-DE" sz="1400" dirty="0"/>
              <a:t>, </a:t>
            </a:r>
            <a:r>
              <a:rPr lang="de-DE" sz="1400" dirty="0" err="1"/>
              <a:t>decedent</a:t>
            </a:r>
            <a:r>
              <a:rPr lang="de-DE" sz="1400" dirty="0"/>
              <a:t> </a:t>
            </a:r>
            <a:r>
              <a:rPr lang="de-DE" sz="1400" dirty="0" err="1"/>
              <a:t>lived</a:t>
            </a:r>
            <a:r>
              <a:rPr lang="de-DE" sz="1400" dirty="0"/>
              <a:t> in care </a:t>
            </a:r>
            <a:r>
              <a:rPr lang="de-DE" sz="1400" dirty="0" err="1"/>
              <a:t>home</a:t>
            </a:r>
            <a:r>
              <a:rPr lang="de-DE" sz="1400" dirty="0"/>
              <a:t>, etc.)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FE1FA5-0632-4A50-A740-1C5E31427C30}"/>
              </a:ext>
            </a:extLst>
          </p:cNvPr>
          <p:cNvSpPr txBox="1"/>
          <p:nvPr/>
        </p:nvSpPr>
        <p:spPr>
          <a:xfrm>
            <a:off x="3521400" y="3133081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00B384-9939-DCFE-EB00-F2F5B04806EF}"/>
              </a:ext>
            </a:extLst>
          </p:cNvPr>
          <p:cNvSpPr txBox="1"/>
          <p:nvPr/>
        </p:nvSpPr>
        <p:spPr>
          <a:xfrm>
            <a:off x="3214687" y="639028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5A1E9F-A782-E6A5-7C4D-2DC8A3AA8EC2}"/>
              </a:ext>
            </a:extLst>
          </p:cNvPr>
          <p:cNvSpPr txBox="1"/>
          <p:nvPr/>
        </p:nvSpPr>
        <p:spPr>
          <a:xfrm>
            <a:off x="3168397" y="3701203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07CAEE-D3B6-2890-9843-E947967F0C72}"/>
              </a:ext>
            </a:extLst>
          </p:cNvPr>
          <p:cNvSpPr txBox="1"/>
          <p:nvPr/>
        </p:nvSpPr>
        <p:spPr>
          <a:xfrm>
            <a:off x="3168397" y="3941729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2569BA-9ABC-B4AD-AEEB-E5C1FC11F089}"/>
              </a:ext>
            </a:extLst>
          </p:cNvPr>
          <p:cNvSpPr txBox="1"/>
          <p:nvPr/>
        </p:nvSpPr>
        <p:spPr>
          <a:xfrm>
            <a:off x="3168397" y="4200706"/>
            <a:ext cx="1892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Filled</a:t>
            </a:r>
            <a:r>
              <a:rPr lang="de-DE" sz="1400" dirty="0"/>
              <a:t> in </a:t>
            </a:r>
            <a:r>
              <a:rPr lang="de-DE" sz="1400" dirty="0" err="1"/>
              <a:t>automatically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D097906-EF9B-B718-5672-12D04F50F655}"/>
              </a:ext>
            </a:extLst>
          </p:cNvPr>
          <p:cNvSpPr txBox="1"/>
          <p:nvPr/>
        </p:nvSpPr>
        <p:spPr>
          <a:xfrm>
            <a:off x="3168397" y="4449930"/>
            <a:ext cx="1892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Filled</a:t>
            </a:r>
            <a:r>
              <a:rPr lang="de-DE" sz="1400" dirty="0"/>
              <a:t> in </a:t>
            </a:r>
            <a:r>
              <a:rPr lang="de-DE" sz="1400" dirty="0" err="1"/>
              <a:t>automatically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35403C2-AEBF-F5CC-0A36-1B7367D75740}"/>
              </a:ext>
            </a:extLst>
          </p:cNvPr>
          <p:cNvSpPr txBox="1"/>
          <p:nvPr/>
        </p:nvSpPr>
        <p:spPr>
          <a:xfrm>
            <a:off x="3214687" y="5057392"/>
            <a:ext cx="4972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updates</a:t>
            </a:r>
            <a:r>
              <a:rPr lang="de-DE" sz="1400" dirty="0"/>
              <a:t> </a:t>
            </a:r>
            <a:r>
              <a:rPr lang="de-DE" sz="1400" dirty="0" err="1"/>
              <a:t>filled</a:t>
            </a:r>
            <a:r>
              <a:rPr lang="de-DE" sz="1400" dirty="0"/>
              <a:t> in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progresses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Always </a:t>
            </a:r>
            <a:r>
              <a:rPr lang="de-DE" sz="1400" dirty="0" err="1"/>
              <a:t>enter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User-ID and date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post</a:t>
            </a:r>
            <a:r>
              <a:rPr lang="de-DE" sz="1400" dirty="0"/>
              <a:t> an update!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FD9AC3C-B2E2-7EDE-A882-E79462A6AAEB}"/>
              </a:ext>
            </a:extLst>
          </p:cNvPr>
          <p:cNvSpPr txBox="1"/>
          <p:nvPr/>
        </p:nvSpPr>
        <p:spPr>
          <a:xfrm>
            <a:off x="7236618" y="643125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Continued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-&gt; </a:t>
            </a:r>
          </a:p>
        </p:txBody>
      </p:sp>
    </p:spTree>
    <p:extLst>
      <p:ext uri="{BB962C8B-B14F-4D97-AF65-F5344CB8AC3E}">
        <p14:creationId xmlns:p14="http://schemas.microsoft.com/office/powerpoint/2010/main" val="129775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Quittung, Screenshot, Text enthält.&#10;&#10;KI-generierte Inhalte können fehlerhaft sein.">
            <a:extLst>
              <a:ext uri="{FF2B5EF4-FFF2-40B4-BE49-F238E27FC236}">
                <a16:creationId xmlns:a16="http://schemas.microsoft.com/office/drawing/2014/main" id="{33027627-049C-3087-286F-7A723020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0" y="187438"/>
            <a:ext cx="12033620" cy="31272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A959DA-6EF3-1254-F44B-E14644CC7BD8}"/>
              </a:ext>
            </a:extLst>
          </p:cNvPr>
          <p:cNvSpPr txBox="1"/>
          <p:nvPr/>
        </p:nvSpPr>
        <p:spPr>
          <a:xfrm>
            <a:off x="3343275" y="301738"/>
            <a:ext cx="600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Needs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switched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„J“ </a:t>
            </a:r>
            <a:r>
              <a:rPr lang="de-DE" sz="1400" dirty="0" err="1"/>
              <a:t>for</a:t>
            </a:r>
            <a:r>
              <a:rPr lang="de-DE" sz="1400" dirty="0"/>
              <a:t> „Yes“, so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visible on US-Database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C431CE-0B8E-FF0F-F145-82206179326B}"/>
              </a:ext>
            </a:extLst>
          </p:cNvPr>
          <p:cNvSpPr txBox="1"/>
          <p:nvPr/>
        </p:nvSpPr>
        <p:spPr>
          <a:xfrm>
            <a:off x="3343275" y="569926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97E95F-1293-1C44-D929-F58BD0AA101E}"/>
              </a:ext>
            </a:extLst>
          </p:cNvPr>
          <p:cNvSpPr txBox="1"/>
          <p:nvPr/>
        </p:nvSpPr>
        <p:spPr>
          <a:xfrm>
            <a:off x="3339515" y="1145891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5F1239-E68C-A147-2D84-3BDA06F65282}"/>
              </a:ext>
            </a:extLst>
          </p:cNvPr>
          <p:cNvSpPr txBox="1"/>
          <p:nvPr/>
        </p:nvSpPr>
        <p:spPr>
          <a:xfrm>
            <a:off x="3339515" y="2551126"/>
            <a:ext cx="13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Not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1755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 enthält.&#10;&#10;KI-generierte Inhalte können fehlerhaft sein.">
            <a:extLst>
              <a:ext uri="{FF2B5EF4-FFF2-40B4-BE49-F238E27FC236}">
                <a16:creationId xmlns:a16="http://schemas.microsoft.com/office/drawing/2014/main" id="{D4FF6B37-F1FA-4847-8C05-26EF2D10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386"/>
            <a:ext cx="12197462" cy="61980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4FD377-09AB-868A-1EF1-A464241502F7}"/>
              </a:ext>
            </a:extLst>
          </p:cNvPr>
          <p:cNvSpPr txBox="1"/>
          <p:nvPr/>
        </p:nvSpPr>
        <p:spPr>
          <a:xfrm>
            <a:off x="6096000" y="328612"/>
            <a:ext cx="104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</a:t>
            </a: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7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Quittung enthält.&#10;&#10;KI-generierte Inhalte können fehlerhaft sein.">
            <a:extLst>
              <a:ext uri="{FF2B5EF4-FFF2-40B4-BE49-F238E27FC236}">
                <a16:creationId xmlns:a16="http://schemas.microsoft.com/office/drawing/2014/main" id="{194B6BB1-EB2E-D9A8-77BE-38906B56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" y="93401"/>
            <a:ext cx="11072813" cy="66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025A4FAF-84BF-13E3-EE2B-FCE65CE8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" y="82578"/>
            <a:ext cx="11641060" cy="66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Breitbild</PresentationFormat>
  <Paragraphs>65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Century Gothic</vt:lpstr>
      <vt:lpstr>Office</vt:lpstr>
      <vt:lpstr>Emrich Database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Häßler</dc:creator>
  <cp:lastModifiedBy>Geschäftsleitung Berlin</cp:lastModifiedBy>
  <cp:revision>4</cp:revision>
  <dcterms:created xsi:type="dcterms:W3CDTF">2025-06-27T10:18:27Z</dcterms:created>
  <dcterms:modified xsi:type="dcterms:W3CDTF">2025-07-11T11:02:31Z</dcterms:modified>
</cp:coreProperties>
</file>