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35"/>
  </p:normalViewPr>
  <p:slideViewPr>
    <p:cSldViewPr snapToGrid="0">
      <p:cViewPr varScale="1">
        <p:scale>
          <a:sx n="72" d="100"/>
          <a:sy n="72" d="100"/>
        </p:scale>
        <p:origin x="55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323F39-3ADF-7E61-B638-3434B9211B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8C0F047-6C1E-06EE-12C6-1DA497F747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F8968F8-5F6A-808B-41AE-B75A6CB6F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9529-14C2-9D41-92EF-637B55DDACB9}" type="datetimeFigureOut">
              <a:rPr lang="de-DE" smtClean="0"/>
              <a:t>11.07.2025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447961-A745-24B8-687C-5BC044CA0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AADD347-BF61-3651-9C35-76652CCF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98A0-DABA-194E-B870-091DE49D59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5250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224657-9A34-D089-2D97-22D36FA0B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704EB61-5F12-75DC-94C9-0348C2E71B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4020D6-F6EE-2B14-2AD1-D242155B8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9529-14C2-9D41-92EF-637B55DDACB9}" type="datetimeFigureOut">
              <a:rPr lang="de-DE" smtClean="0"/>
              <a:t>11.07.2025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E268CC2-F07D-27F1-5879-067EA3F12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A65F8AD-F891-D35B-86DF-77479BFD9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98A0-DABA-194E-B870-091DE49D59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4900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5FDDEC7-7DA7-508C-D3D2-C0B306F907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88DA68D-1894-0C21-E9CD-59B8549724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19D8C9-F98D-8D61-A22D-C42199470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9529-14C2-9D41-92EF-637B55DDACB9}" type="datetimeFigureOut">
              <a:rPr lang="de-DE" smtClean="0"/>
              <a:t>11.07.2025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B307DC-0660-4728-F3E4-7A3994A53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EC2631-26A5-F1ED-73BC-BFDE9ADD7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98A0-DABA-194E-B870-091DE49D59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1239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60E34D-90F3-1F79-A8B4-AC220C400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F4BF8C-0BC8-9E24-DFFF-06D5584E2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414AB8C-639B-B525-EA20-8D76CB7ED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9529-14C2-9D41-92EF-637B55DDACB9}" type="datetimeFigureOut">
              <a:rPr lang="de-DE" smtClean="0"/>
              <a:t>11.07.2025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ED9BCB5-14ED-7298-35B8-337A5F010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44417A-8BCC-7967-9D6A-75BA788F1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98A0-DABA-194E-B870-091DE49D59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7067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C43006-6011-2123-564F-45EE27F94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2E74769-B5B1-9AD5-300D-A89BD0534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01030A7-EA9E-F6E4-48A0-3BD62BA93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9529-14C2-9D41-92EF-637B55DDACB9}" type="datetimeFigureOut">
              <a:rPr lang="de-DE" smtClean="0"/>
              <a:t>11.07.2025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F33563A-DDBD-383C-A5CC-3B2BBB242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10C7A6-5114-C09A-E689-E6F732BE1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98A0-DABA-194E-B870-091DE49D59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7511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FDE25A-A73A-2653-E89D-3E5546565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DDD395-82EE-787A-AAEB-5002639FCD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530EDED-0B7F-1FCF-62D5-794E6041B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4D51712-948C-3A35-F1A8-46C2BC2C8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9529-14C2-9D41-92EF-637B55DDACB9}" type="datetimeFigureOut">
              <a:rPr lang="de-DE" smtClean="0"/>
              <a:t>11.07.2025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F22CAC6-BEB0-A149-F2F1-B1C1B1C55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265C838-C1B8-08F2-93E5-02400E166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98A0-DABA-194E-B870-091DE49D59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341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E48E81-1B4E-A7AB-6705-C7730DE53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3F0B1D0-40E3-0637-5275-8150EF0A7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ECEF1D3-A3E9-DC3A-563A-77EC7A919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499E718-BF07-C9FF-15D0-BDC642301F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E29A570-1FE1-4460-D367-5C17124715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2628B89-1EB3-54CD-2D03-9FB25C5DE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9529-14C2-9D41-92EF-637B55DDACB9}" type="datetimeFigureOut">
              <a:rPr lang="de-DE" smtClean="0"/>
              <a:t>11.07.2025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BB7B1F7-6CD8-E215-2340-5629ECEEF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68D41D4-AACF-0BDA-7EF3-3AFD0A3D8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98A0-DABA-194E-B870-091DE49D59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961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2D9A81-6447-933F-27D1-F59F24C0D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A9BAE6F-A98E-686B-08A7-BA086875A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9529-14C2-9D41-92EF-637B55DDACB9}" type="datetimeFigureOut">
              <a:rPr lang="de-DE" smtClean="0"/>
              <a:t>11.07.2025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6F69F5C-BCB0-04F1-A90A-D4FBC817D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B5D7CE8-20D2-EE6C-7111-483EBCE6B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98A0-DABA-194E-B870-091DE49D59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6956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B6823E2-9141-3478-0F9B-C8452533E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9529-14C2-9D41-92EF-637B55DDACB9}" type="datetimeFigureOut">
              <a:rPr lang="de-DE" smtClean="0"/>
              <a:t>11.07.2025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B960F00-815A-4D47-75A8-324806867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E6D2397-99A2-11A1-7B51-55E9EFD27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98A0-DABA-194E-B870-091DE49D59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7027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366E03-8E40-0FD1-0FD1-C60C1AADB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A90999-82FA-E397-7B68-1205A4DC9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1B27224-3A48-6925-B029-CFA0F3888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307CAE0-50CD-6FD8-4E1F-D334B7466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9529-14C2-9D41-92EF-637B55DDACB9}" type="datetimeFigureOut">
              <a:rPr lang="de-DE" smtClean="0"/>
              <a:t>11.07.2025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C797EBB-9F56-8CCD-4D8D-238BF2A28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E3E62E0-A0D2-4869-69E8-24C50505A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98A0-DABA-194E-B870-091DE49D59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3555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1AB233-F6A9-ABF8-B87C-581E99732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FBEFC51-050F-BED0-146C-1366401FF2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E4EB2EA-177D-54CA-CC97-E058271ABC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D0018E2-B53F-290A-25A8-D7E68EB7A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9529-14C2-9D41-92EF-637B55DDACB9}" type="datetimeFigureOut">
              <a:rPr lang="de-DE" smtClean="0"/>
              <a:t>11.07.2025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432649F-1524-9F7F-9806-053173D51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DB1F557-4615-0CA4-18BE-5EB887C77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98A0-DABA-194E-B870-091DE49D59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8180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57BD71C-2DF4-A8EF-1DC0-CF819DCD4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101B099-BBD7-68AA-8A32-A9A6DA04D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DA313AF-C652-712A-76CC-85231BF55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A99529-14C2-9D41-92EF-637B55DDACB9}" type="datetimeFigureOut">
              <a:rPr lang="de-DE" smtClean="0"/>
              <a:t>11.07.2025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2A526F-752D-346D-C452-ACF36EC371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825F8A-4950-8024-C8B7-367C56D401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0A98A0-DABA-194E-B870-091DE49D59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7109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4D6AA1-A0E1-45F9-8E25-BAB809229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75C6FF-660A-9AF9-5488-8525931437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375282"/>
            <a:ext cx="10515599" cy="1296287"/>
          </a:xfrm>
        </p:spPr>
        <p:txBody>
          <a:bodyPr>
            <a:normAutofit/>
          </a:bodyPr>
          <a:lstStyle/>
          <a:p>
            <a:r>
              <a:rPr lang="de-DE" sz="5200" b="1" dirty="0">
                <a:latin typeface="Century Gothic" panose="020B0502020202020204" pitchFamily="34" charset="0"/>
              </a:rPr>
              <a:t>Emrich Database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B55416C-240E-4A9F-FDB1-C11D0D5F14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6675" y="1757509"/>
            <a:ext cx="10515599" cy="728910"/>
          </a:xfrm>
        </p:spPr>
        <p:txBody>
          <a:bodyPr>
            <a:norm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General </a:t>
            </a:r>
            <a:r>
              <a:rPr lang="de-DE" dirty="0" err="1">
                <a:latin typeface="Century Gothic" panose="020B0502020202020204" pitchFamily="34" charset="0"/>
              </a:rPr>
              <a:t>Introduction</a:t>
            </a:r>
            <a:endParaRPr lang="de-DE" dirty="0">
              <a:latin typeface="Century Gothic" panose="020B0502020202020204" pitchFamily="34" charset="0"/>
            </a:endParaRPr>
          </a:p>
        </p:txBody>
      </p:sp>
      <p:pic>
        <p:nvPicPr>
          <p:cNvPr id="5" name="Grafik 4" descr="Ein Bild, das Grafiken, Grafikdesign, Design enthält.&#10;&#10;KI-generierte Inhalte können fehlerhaft sein.">
            <a:extLst>
              <a:ext uri="{FF2B5EF4-FFF2-40B4-BE49-F238E27FC236}">
                <a16:creationId xmlns:a16="http://schemas.microsoft.com/office/drawing/2014/main" id="{49E332F8-2B6E-7C6B-B71E-057E7A4F1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993" y="2957665"/>
            <a:ext cx="10122013" cy="336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49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, Person enthält.&#10;&#10;KI-generierte Inhalte können fehlerhaft sein.">
            <a:extLst>
              <a:ext uri="{FF2B5EF4-FFF2-40B4-BE49-F238E27FC236}">
                <a16:creationId xmlns:a16="http://schemas.microsoft.com/office/drawing/2014/main" id="{0B361B1C-7357-9EEC-AD13-E5A9EA6AB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287"/>
            <a:ext cx="12297373" cy="626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60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Text, Quittung, Screenshot enthält.&#10;&#10;KI-generierte Inhalte können fehlerhaft sein.">
            <a:extLst>
              <a:ext uri="{FF2B5EF4-FFF2-40B4-BE49-F238E27FC236}">
                <a16:creationId xmlns:a16="http://schemas.microsoft.com/office/drawing/2014/main" id="{5B715D25-1474-27E1-E937-F7DE92C64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009" y="0"/>
            <a:ext cx="2522157" cy="6858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0638459F-3E93-7750-F911-1B53DCF6468C}"/>
              </a:ext>
            </a:extLst>
          </p:cNvPr>
          <p:cNvSpPr txBox="1"/>
          <p:nvPr/>
        </p:nvSpPr>
        <p:spPr>
          <a:xfrm>
            <a:off x="6096000" y="77372"/>
            <a:ext cx="2960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 List </a:t>
            </a:r>
            <a:r>
              <a:rPr lang="de-DE" sz="2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of</a:t>
            </a:r>
            <a:r>
              <a:rPr lang="de-DE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de-DE" sz="2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Employees</a:t>
            </a:r>
            <a:endParaRPr lang="de-DE" sz="2400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657D6F8-B0EA-3E5D-144E-0E3C76B8438F}"/>
              </a:ext>
            </a:extLst>
          </p:cNvPr>
          <p:cNvSpPr/>
          <p:nvPr/>
        </p:nvSpPr>
        <p:spPr>
          <a:xfrm>
            <a:off x="1769849" y="5074920"/>
            <a:ext cx="1084720" cy="521677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C16FECF-15EF-5BE0-925F-B8D0A83BC87F}"/>
              </a:ext>
            </a:extLst>
          </p:cNvPr>
          <p:cNvSpPr txBox="1"/>
          <p:nvPr/>
        </p:nvSpPr>
        <p:spPr>
          <a:xfrm>
            <a:off x="4459459" y="1378635"/>
            <a:ext cx="53821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dirty="0"/>
              <a:t>Access User Data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US </a:t>
            </a:r>
            <a:r>
              <a:rPr lang="de-DE" dirty="0" err="1"/>
              <a:t>colleagues</a:t>
            </a: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/>
              <a:t>Access individual </a:t>
            </a:r>
            <a:r>
              <a:rPr lang="de-DE" dirty="0" err="1"/>
              <a:t>case</a:t>
            </a:r>
            <a:r>
              <a:rPr lang="de-DE" dirty="0"/>
              <a:t> </a:t>
            </a:r>
            <a:r>
              <a:rPr lang="de-DE" dirty="0" err="1"/>
              <a:t>lists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US </a:t>
            </a:r>
            <a:r>
              <a:rPr lang="de-DE" dirty="0" err="1"/>
              <a:t>colleagues</a:t>
            </a: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/>
              <a:t>Search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colleagues</a:t>
            </a:r>
            <a:r>
              <a:rPr lang="de-DE" dirty="0"/>
              <a:t> via </a:t>
            </a:r>
            <a:r>
              <a:rPr lang="de-DE" dirty="0" err="1"/>
              <a:t>name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User-ID</a:t>
            </a:r>
          </a:p>
        </p:txBody>
      </p:sp>
    </p:spTree>
    <p:extLst>
      <p:ext uri="{BB962C8B-B14F-4D97-AF65-F5344CB8AC3E}">
        <p14:creationId xmlns:p14="http://schemas.microsoft.com/office/powerpoint/2010/main" val="3390504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Zahl, Quittung enthält.&#10;&#10;KI-generierte Inhalte können fehlerhaft sein.">
            <a:extLst>
              <a:ext uri="{FF2B5EF4-FFF2-40B4-BE49-F238E27FC236}">
                <a16:creationId xmlns:a16="http://schemas.microsoft.com/office/drawing/2014/main" id="{092A18D9-5976-CBFD-F541-9CFEB0615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" y="281793"/>
            <a:ext cx="12189666" cy="6343650"/>
          </a:xfrm>
          <a:prstGeom prst="rect">
            <a:avLst/>
          </a:prstGeom>
        </p:spPr>
      </p:pic>
      <p:sp>
        <p:nvSpPr>
          <p:cNvPr id="4" name="Pfeil nach links 3">
            <a:extLst>
              <a:ext uri="{FF2B5EF4-FFF2-40B4-BE49-F238E27FC236}">
                <a16:creationId xmlns:a16="http://schemas.microsoft.com/office/drawing/2014/main" id="{637D9771-4A65-25A9-C90C-3892D70E502D}"/>
              </a:ext>
            </a:extLst>
          </p:cNvPr>
          <p:cNvSpPr/>
          <p:nvPr/>
        </p:nvSpPr>
        <p:spPr>
          <a:xfrm>
            <a:off x="4917906" y="1728376"/>
            <a:ext cx="985837" cy="5715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81956E-D426-1B70-8293-B60555FA7CD0}"/>
              </a:ext>
            </a:extLst>
          </p:cNvPr>
          <p:cNvSpPr/>
          <p:nvPr/>
        </p:nvSpPr>
        <p:spPr>
          <a:xfrm>
            <a:off x="2686929" y="3221502"/>
            <a:ext cx="675249" cy="464233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596DF60-6CD7-EE86-6366-13D8B500AD4E}"/>
              </a:ext>
            </a:extLst>
          </p:cNvPr>
          <p:cNvSpPr txBox="1"/>
          <p:nvPr/>
        </p:nvSpPr>
        <p:spPr>
          <a:xfrm>
            <a:off x="5903743" y="1572285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Search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name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User-ID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A55636D-52D3-AC59-58BE-14CEF61D2E4A}"/>
              </a:ext>
            </a:extLst>
          </p:cNvPr>
          <p:cNvSpPr txBox="1"/>
          <p:nvPr/>
        </p:nvSpPr>
        <p:spPr>
          <a:xfrm>
            <a:off x="2686929" y="3685735"/>
            <a:ext cx="2190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access</a:t>
            </a:r>
            <a:endParaRPr lang="de-DE" dirty="0"/>
          </a:p>
          <a:p>
            <a:r>
              <a:rPr lang="de-DE" dirty="0" err="1"/>
              <a:t>case</a:t>
            </a:r>
            <a:r>
              <a:rPr lang="de-DE" dirty="0"/>
              <a:t> </a:t>
            </a:r>
            <a:r>
              <a:rPr lang="de-DE" dirty="0" err="1"/>
              <a:t>list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5089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Text, Quittung, Screenshot enthält.&#10;&#10;KI-generierte Inhalte können fehlerhaft sein.">
            <a:extLst>
              <a:ext uri="{FF2B5EF4-FFF2-40B4-BE49-F238E27FC236}">
                <a16:creationId xmlns:a16="http://schemas.microsoft.com/office/drawing/2014/main" id="{C1AFE51B-A29E-7A21-D3DD-9FD8585E2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220" y="0"/>
            <a:ext cx="2522157" cy="6858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477B28FF-7315-308B-0B89-FEB9EC2B85E3}"/>
              </a:ext>
            </a:extLst>
          </p:cNvPr>
          <p:cNvSpPr txBox="1"/>
          <p:nvPr/>
        </p:nvSpPr>
        <p:spPr>
          <a:xfrm>
            <a:off x="6096000" y="98474"/>
            <a:ext cx="1767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4. Drop Box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E6918BD-15F6-1866-C60C-CEA5B5642139}"/>
              </a:ext>
            </a:extLst>
          </p:cNvPr>
          <p:cNvSpPr/>
          <p:nvPr/>
        </p:nvSpPr>
        <p:spPr>
          <a:xfrm>
            <a:off x="1789220" y="5950633"/>
            <a:ext cx="704893" cy="40796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47D4083-C898-ED27-6896-3698E0C8882D}"/>
              </a:ext>
            </a:extLst>
          </p:cNvPr>
          <p:cNvSpPr txBox="1"/>
          <p:nvPr/>
        </p:nvSpPr>
        <p:spPr>
          <a:xfrm>
            <a:off x="4311377" y="1364566"/>
            <a:ext cx="737977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dirty="0"/>
              <a:t>Save all </a:t>
            </a:r>
            <a:r>
              <a:rPr lang="de-DE" dirty="0" err="1"/>
              <a:t>important</a:t>
            </a:r>
            <a:r>
              <a:rPr lang="de-DE" dirty="0"/>
              <a:t> </a:t>
            </a:r>
            <a:r>
              <a:rPr lang="de-DE" dirty="0" err="1"/>
              <a:t>files</a:t>
            </a:r>
            <a:r>
              <a:rPr lang="de-DE" dirty="0"/>
              <a:t> –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accessed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anywhere</a:t>
            </a: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/>
              <a:t>Share </a:t>
            </a:r>
            <a:r>
              <a:rPr lang="de-DE" dirty="0" err="1"/>
              <a:t>files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colleagues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parties</a:t>
            </a:r>
            <a:r>
              <a:rPr lang="de-DE" dirty="0"/>
              <a:t> </a:t>
            </a:r>
          </a:p>
          <a:p>
            <a:pPr marL="285750" indent="-285750">
              <a:buFontTx/>
              <a:buChar char="-"/>
            </a:pPr>
            <a:r>
              <a:rPr lang="de-DE" dirty="0"/>
              <a:t>Download </a:t>
            </a:r>
            <a:r>
              <a:rPr lang="de-DE" dirty="0" err="1"/>
              <a:t>files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shared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</a:p>
          <a:p>
            <a:pPr marL="285750" indent="-285750">
              <a:buFontTx/>
              <a:buChar char="-"/>
            </a:pPr>
            <a:r>
              <a:rPr lang="de-DE" dirty="0"/>
              <a:t>Save all </a:t>
            </a:r>
            <a:r>
              <a:rPr lang="de-DE" dirty="0" err="1"/>
              <a:t>receipts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purchases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Company Card and </a:t>
            </a:r>
            <a:r>
              <a:rPr lang="de-DE" dirty="0" err="1"/>
              <a:t>share</a:t>
            </a:r>
            <a:r>
              <a:rPr lang="de-DE" dirty="0"/>
              <a:t> </a:t>
            </a:r>
            <a:r>
              <a:rPr lang="de-DE" dirty="0" err="1"/>
              <a:t>folder</a:t>
            </a:r>
            <a:endParaRPr lang="de-DE" dirty="0"/>
          </a:p>
          <a:p>
            <a:r>
              <a:rPr lang="de-DE" dirty="0"/>
              <a:t>      </a:t>
            </a:r>
            <a:r>
              <a:rPr lang="de-DE" dirty="0" err="1"/>
              <a:t>with</a:t>
            </a:r>
            <a:r>
              <a:rPr lang="de-DE" dirty="0"/>
              <a:t> CH and MGE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accounting</a:t>
            </a:r>
            <a:r>
              <a:rPr lang="de-DE" dirty="0"/>
              <a:t> </a:t>
            </a:r>
            <a:r>
              <a:rPr lang="de-DE" dirty="0" err="1"/>
              <a:t>purposes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4197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, Design enthält.&#10;&#10;KI-generierte Inhalte können fehlerhaft sein.">
            <a:extLst>
              <a:ext uri="{FF2B5EF4-FFF2-40B4-BE49-F238E27FC236}">
                <a16:creationId xmlns:a16="http://schemas.microsoft.com/office/drawing/2014/main" id="{F923A883-0EB6-BB5D-45B9-E394A4CD2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21" y="51646"/>
            <a:ext cx="11670957" cy="680635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F910670-403C-4DB9-0CCD-7809B790F774}"/>
              </a:ext>
            </a:extLst>
          </p:cNvPr>
          <p:cNvSpPr/>
          <p:nvPr/>
        </p:nvSpPr>
        <p:spPr>
          <a:xfrm>
            <a:off x="3419606" y="1085850"/>
            <a:ext cx="728663" cy="75723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links 4">
            <a:extLst>
              <a:ext uri="{FF2B5EF4-FFF2-40B4-BE49-F238E27FC236}">
                <a16:creationId xmlns:a16="http://schemas.microsoft.com/office/drawing/2014/main" id="{4E74E895-E6DE-BA0B-70B0-4BFDF47C8AEB}"/>
              </a:ext>
            </a:extLst>
          </p:cNvPr>
          <p:cNvSpPr/>
          <p:nvPr/>
        </p:nvSpPr>
        <p:spPr>
          <a:xfrm>
            <a:off x="4114931" y="2419643"/>
            <a:ext cx="1245650" cy="84406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4E52480-3845-0CE8-C05F-E310FAF51CB6}"/>
              </a:ext>
            </a:extLst>
          </p:cNvPr>
          <p:cNvSpPr txBox="1"/>
          <p:nvPr/>
        </p:nvSpPr>
        <p:spPr>
          <a:xfrm>
            <a:off x="4071938" y="1279803"/>
            <a:ext cx="1946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Create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folder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41BAA30-2FA9-56FB-EDFF-875C4BB41567}"/>
              </a:ext>
            </a:extLst>
          </p:cNvPr>
          <p:cNvSpPr txBox="1"/>
          <p:nvPr/>
        </p:nvSpPr>
        <p:spPr>
          <a:xfrm>
            <a:off x="5360581" y="2277180"/>
            <a:ext cx="2416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Enter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folder</a:t>
            </a:r>
            <a:r>
              <a:rPr lang="de-DE" dirty="0"/>
              <a:t> </a:t>
            </a:r>
            <a:r>
              <a:rPr lang="de-DE" dirty="0" err="1"/>
              <a:t>name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4419C00-A17C-E662-C6CA-D61B2197778D}"/>
              </a:ext>
            </a:extLst>
          </p:cNvPr>
          <p:cNvSpPr txBox="1"/>
          <p:nvPr/>
        </p:nvSpPr>
        <p:spPr>
          <a:xfrm>
            <a:off x="5980283" y="139963"/>
            <a:ext cx="2119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4.1. Create Folders </a:t>
            </a:r>
          </a:p>
        </p:txBody>
      </p:sp>
    </p:spTree>
    <p:extLst>
      <p:ext uri="{BB962C8B-B14F-4D97-AF65-F5344CB8AC3E}">
        <p14:creationId xmlns:p14="http://schemas.microsoft.com/office/powerpoint/2010/main" val="4073418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Screenshot enthält.&#10;&#10;KI-generierte Inhalte können fehlerhaft sein.">
            <a:extLst>
              <a:ext uri="{FF2B5EF4-FFF2-40B4-BE49-F238E27FC236}">
                <a16:creationId xmlns:a16="http://schemas.microsoft.com/office/drawing/2014/main" id="{BB7BBD6D-1792-60A8-960F-B74D28E96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2" y="0"/>
            <a:ext cx="12037256" cy="692168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2AFB733-8694-3830-FBB6-AB859D1CC267}"/>
              </a:ext>
            </a:extLst>
          </p:cNvPr>
          <p:cNvSpPr txBox="1"/>
          <p:nvPr/>
        </p:nvSpPr>
        <p:spPr>
          <a:xfrm>
            <a:off x="2909595" y="3429000"/>
            <a:ext cx="49504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dirty="0"/>
              <a:t>Drag and </a:t>
            </a:r>
            <a:r>
              <a:rPr lang="de-DE" dirty="0" err="1"/>
              <a:t>drop</a:t>
            </a:r>
            <a:r>
              <a:rPr lang="de-DE" dirty="0"/>
              <a:t> </a:t>
            </a:r>
            <a:r>
              <a:rPr lang="de-DE" dirty="0" err="1"/>
              <a:t>files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drop</a:t>
            </a:r>
            <a:r>
              <a:rPr lang="de-DE" dirty="0"/>
              <a:t> box </a:t>
            </a:r>
          </a:p>
          <a:p>
            <a:pPr marL="285750" indent="-285750">
              <a:buFontTx/>
              <a:buChar char="-"/>
            </a:pPr>
            <a:r>
              <a:rPr lang="de-DE" dirty="0"/>
              <a:t>Click on </a:t>
            </a:r>
            <a:r>
              <a:rPr lang="de-DE" dirty="0" err="1"/>
              <a:t>files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download</a:t>
            </a:r>
            <a:r>
              <a:rPr lang="de-DE" dirty="0"/>
              <a:t> </a:t>
            </a:r>
          </a:p>
          <a:p>
            <a:pPr marL="285750" indent="-285750">
              <a:buFontTx/>
              <a:buChar char="-"/>
            </a:pPr>
            <a:r>
              <a:rPr lang="de-DE" dirty="0"/>
              <a:t>Drag </a:t>
            </a:r>
            <a:r>
              <a:rPr lang="de-DE" dirty="0" err="1"/>
              <a:t>files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various</a:t>
            </a:r>
            <a:r>
              <a:rPr lang="de-DE" dirty="0"/>
              <a:t> </a:t>
            </a:r>
            <a:r>
              <a:rPr lang="de-DE" dirty="0" err="1"/>
              <a:t>folders</a:t>
            </a:r>
            <a:r>
              <a:rPr lang="de-DE" dirty="0"/>
              <a:t> and sub-folders</a:t>
            </a:r>
          </a:p>
          <a:p>
            <a:pPr marL="285750" indent="-285750">
              <a:buFontTx/>
              <a:buChar char="-"/>
            </a:pPr>
            <a:r>
              <a:rPr lang="de-DE" dirty="0"/>
              <a:t>Upload and </a:t>
            </a:r>
            <a:r>
              <a:rPr lang="de-DE" dirty="0" err="1"/>
              <a:t>download</a:t>
            </a:r>
            <a:r>
              <a:rPr lang="de-DE" dirty="0"/>
              <a:t> </a:t>
            </a:r>
            <a:r>
              <a:rPr lang="de-DE" dirty="0" err="1"/>
              <a:t>entire</a:t>
            </a:r>
            <a:r>
              <a:rPr lang="de-DE" dirty="0"/>
              <a:t> </a:t>
            </a:r>
            <a:r>
              <a:rPr lang="de-DE" dirty="0" err="1"/>
              <a:t>folders</a:t>
            </a:r>
            <a:endParaRPr lang="de-DE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7C606A9-0F44-73C2-22FA-E622A1C035ED}"/>
              </a:ext>
            </a:extLst>
          </p:cNvPr>
          <p:cNvSpPr/>
          <p:nvPr/>
        </p:nvSpPr>
        <p:spPr>
          <a:xfrm>
            <a:off x="9298745" y="1758462"/>
            <a:ext cx="534572" cy="49236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 nach links 7">
            <a:extLst>
              <a:ext uri="{FF2B5EF4-FFF2-40B4-BE49-F238E27FC236}">
                <a16:creationId xmlns:a16="http://schemas.microsoft.com/office/drawing/2014/main" id="{E77078B6-D913-EE9C-48A0-D2CE526B658B}"/>
              </a:ext>
            </a:extLst>
          </p:cNvPr>
          <p:cNvSpPr/>
          <p:nvPr/>
        </p:nvSpPr>
        <p:spPr>
          <a:xfrm>
            <a:off x="9566031" y="2855742"/>
            <a:ext cx="872197" cy="7033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 nach links 8">
            <a:extLst>
              <a:ext uri="{FF2B5EF4-FFF2-40B4-BE49-F238E27FC236}">
                <a16:creationId xmlns:a16="http://schemas.microsoft.com/office/drawing/2014/main" id="{C1860E69-C410-61C8-51B5-264C40F09ED6}"/>
              </a:ext>
            </a:extLst>
          </p:cNvPr>
          <p:cNvSpPr/>
          <p:nvPr/>
        </p:nvSpPr>
        <p:spPr>
          <a:xfrm>
            <a:off x="9566031" y="3247293"/>
            <a:ext cx="872197" cy="7033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 nach links 9">
            <a:extLst>
              <a:ext uri="{FF2B5EF4-FFF2-40B4-BE49-F238E27FC236}">
                <a16:creationId xmlns:a16="http://schemas.microsoft.com/office/drawing/2014/main" id="{1EC4B1E0-CFE0-F8B4-F415-BB2808854799}"/>
              </a:ext>
            </a:extLst>
          </p:cNvPr>
          <p:cNvSpPr/>
          <p:nvPr/>
        </p:nvSpPr>
        <p:spPr>
          <a:xfrm>
            <a:off x="9298745" y="3737318"/>
            <a:ext cx="1139483" cy="7033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4030B67-7CF0-A7CC-274D-9EC608669043}"/>
              </a:ext>
            </a:extLst>
          </p:cNvPr>
          <p:cNvSpPr txBox="1"/>
          <p:nvPr/>
        </p:nvSpPr>
        <p:spPr>
          <a:xfrm>
            <a:off x="10438228" y="2717355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Re-name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96686E5-7BFB-E167-B17C-CAAB07A594D4}"/>
              </a:ext>
            </a:extLst>
          </p:cNvPr>
          <p:cNvSpPr txBox="1"/>
          <p:nvPr/>
        </p:nvSpPr>
        <p:spPr>
          <a:xfrm>
            <a:off x="10438228" y="3091509"/>
            <a:ext cx="1200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Download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5ACD3A4-01CE-7E45-4DB0-26A2A3688D5F}"/>
              </a:ext>
            </a:extLst>
          </p:cNvPr>
          <p:cNvSpPr txBox="1"/>
          <p:nvPr/>
        </p:nvSpPr>
        <p:spPr>
          <a:xfrm>
            <a:off x="10438228" y="3552652"/>
            <a:ext cx="842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Delete</a:t>
            </a:r>
          </a:p>
        </p:txBody>
      </p:sp>
    </p:spTree>
    <p:extLst>
      <p:ext uri="{BB962C8B-B14F-4D97-AF65-F5344CB8AC3E}">
        <p14:creationId xmlns:p14="http://schemas.microsoft.com/office/powerpoint/2010/main" val="738127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 enthält.&#10;&#10;KI-generierte Inhalte können fehlerhaft sein.">
            <a:extLst>
              <a:ext uri="{FF2B5EF4-FFF2-40B4-BE49-F238E27FC236}">
                <a16:creationId xmlns:a16="http://schemas.microsoft.com/office/drawing/2014/main" id="{D1F63C6B-E3C0-F148-658E-D4031F4CE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87" y="21102"/>
            <a:ext cx="11894025" cy="6858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DB66EBE-9304-BAB7-C583-440948BA1DB0}"/>
              </a:ext>
            </a:extLst>
          </p:cNvPr>
          <p:cNvSpPr/>
          <p:nvPr/>
        </p:nvSpPr>
        <p:spPr>
          <a:xfrm>
            <a:off x="6672263" y="1800225"/>
            <a:ext cx="628650" cy="52863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rechts 4">
            <a:extLst>
              <a:ext uri="{FF2B5EF4-FFF2-40B4-BE49-F238E27FC236}">
                <a16:creationId xmlns:a16="http://schemas.microsoft.com/office/drawing/2014/main" id="{C83B1FBE-DE56-74F2-1ECF-D0A2D2E3F22D}"/>
              </a:ext>
            </a:extLst>
          </p:cNvPr>
          <p:cNvSpPr/>
          <p:nvPr/>
        </p:nvSpPr>
        <p:spPr>
          <a:xfrm>
            <a:off x="7596554" y="4037428"/>
            <a:ext cx="1336431" cy="12660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76BC776-5CAB-69FA-E240-91870DB759C3}"/>
              </a:ext>
            </a:extLst>
          </p:cNvPr>
          <p:cNvSpPr/>
          <p:nvPr/>
        </p:nvSpPr>
        <p:spPr>
          <a:xfrm>
            <a:off x="8932985" y="3383280"/>
            <a:ext cx="1575581" cy="43961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D5C3947-5F37-533D-C13D-04C1674E8929}"/>
              </a:ext>
            </a:extLst>
          </p:cNvPr>
          <p:cNvSpPr txBox="1"/>
          <p:nvPr/>
        </p:nvSpPr>
        <p:spPr>
          <a:xfrm>
            <a:off x="5992405" y="2328863"/>
            <a:ext cx="1988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Share </a:t>
            </a:r>
            <a:r>
              <a:rPr lang="de-DE" dirty="0" err="1"/>
              <a:t>folder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file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F73C875-0000-C43B-8C11-00C75AC98D7C}"/>
              </a:ext>
            </a:extLst>
          </p:cNvPr>
          <p:cNvSpPr txBox="1"/>
          <p:nvPr/>
        </p:nvSpPr>
        <p:spPr>
          <a:xfrm>
            <a:off x="6082870" y="3418421"/>
            <a:ext cx="2635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Share </a:t>
            </a:r>
            <a:r>
              <a:rPr lang="de-DE" dirty="0" err="1"/>
              <a:t>with</a:t>
            </a:r>
            <a:r>
              <a:rPr lang="de-DE" dirty="0"/>
              <a:t> internal </a:t>
            </a:r>
            <a:r>
              <a:rPr lang="de-DE" dirty="0" err="1"/>
              <a:t>users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3386739-68DA-7641-739B-A39B7A01FBC7}"/>
              </a:ext>
            </a:extLst>
          </p:cNvPr>
          <p:cNvSpPr txBox="1"/>
          <p:nvPr/>
        </p:nvSpPr>
        <p:spPr>
          <a:xfrm>
            <a:off x="6082870" y="3916066"/>
            <a:ext cx="1513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Enter User-ID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6E215E8-A5EE-056B-26DC-1426CE8779FE}"/>
              </a:ext>
            </a:extLst>
          </p:cNvPr>
          <p:cNvSpPr txBox="1"/>
          <p:nvPr/>
        </p:nvSpPr>
        <p:spPr>
          <a:xfrm>
            <a:off x="5992405" y="142407"/>
            <a:ext cx="4428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4.2. Share Folders/Files </a:t>
            </a:r>
            <a:r>
              <a:rPr lang="de-DE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with</a:t>
            </a:r>
            <a:r>
              <a:rPr lang="de-D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Internal Users</a:t>
            </a:r>
          </a:p>
        </p:txBody>
      </p:sp>
      <p:sp>
        <p:nvSpPr>
          <p:cNvPr id="11" name="Pfeil nach rechts 10">
            <a:extLst>
              <a:ext uri="{FF2B5EF4-FFF2-40B4-BE49-F238E27FC236}">
                <a16:creationId xmlns:a16="http://schemas.microsoft.com/office/drawing/2014/main" id="{C1591A2D-E0FA-358F-DEE9-B527CCD8BF8E}"/>
              </a:ext>
            </a:extLst>
          </p:cNvPr>
          <p:cNvSpPr/>
          <p:nvPr/>
        </p:nvSpPr>
        <p:spPr>
          <a:xfrm>
            <a:off x="7596554" y="4444674"/>
            <a:ext cx="1336431" cy="12660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2737D85-F25A-42CE-57FD-4A9AE1086071}"/>
              </a:ext>
            </a:extLst>
          </p:cNvPr>
          <p:cNvSpPr txBox="1"/>
          <p:nvPr/>
        </p:nvSpPr>
        <p:spPr>
          <a:xfrm>
            <a:off x="5436924" y="4315265"/>
            <a:ext cx="2159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Select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choices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6574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 enthält.&#10;&#10;KI-generierte Inhalte können fehlerhaft sein.">
            <a:extLst>
              <a:ext uri="{FF2B5EF4-FFF2-40B4-BE49-F238E27FC236}">
                <a16:creationId xmlns:a16="http://schemas.microsoft.com/office/drawing/2014/main" id="{C495B483-8888-0268-8FA1-563868753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67" y="0"/>
            <a:ext cx="11865266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2871CD5-1EE8-23A4-F4FF-92388FBA07BA}"/>
              </a:ext>
            </a:extLst>
          </p:cNvPr>
          <p:cNvSpPr txBox="1"/>
          <p:nvPr/>
        </p:nvSpPr>
        <p:spPr>
          <a:xfrm>
            <a:off x="6096000" y="157162"/>
            <a:ext cx="4473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4.3. Share Folders/Files </a:t>
            </a:r>
            <a:r>
              <a:rPr lang="de-DE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with</a:t>
            </a:r>
            <a:r>
              <a:rPr lang="de-D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External Users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DFA1986-5AE9-D9FA-A2BF-835EE78A7D04}"/>
              </a:ext>
            </a:extLst>
          </p:cNvPr>
          <p:cNvSpPr/>
          <p:nvPr/>
        </p:nvSpPr>
        <p:spPr>
          <a:xfrm>
            <a:off x="6692925" y="1771582"/>
            <a:ext cx="548640" cy="45016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 nach rechts 6">
            <a:extLst>
              <a:ext uri="{FF2B5EF4-FFF2-40B4-BE49-F238E27FC236}">
                <a16:creationId xmlns:a16="http://schemas.microsoft.com/office/drawing/2014/main" id="{AA251EDC-D364-DAA2-71A2-6CE4B97705BB}"/>
              </a:ext>
            </a:extLst>
          </p:cNvPr>
          <p:cNvSpPr/>
          <p:nvPr/>
        </p:nvSpPr>
        <p:spPr>
          <a:xfrm>
            <a:off x="7786688" y="4563867"/>
            <a:ext cx="1220152" cy="12858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6358C0D-689D-9B0B-D317-121D5F1816EE}"/>
              </a:ext>
            </a:extLst>
          </p:cNvPr>
          <p:cNvSpPr txBox="1"/>
          <p:nvPr/>
        </p:nvSpPr>
        <p:spPr>
          <a:xfrm>
            <a:off x="5111340" y="3244334"/>
            <a:ext cx="267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Share </a:t>
            </a:r>
            <a:r>
              <a:rPr lang="de-DE" dirty="0" err="1"/>
              <a:t>with</a:t>
            </a:r>
            <a:r>
              <a:rPr lang="de-DE" dirty="0"/>
              <a:t> external </a:t>
            </a:r>
            <a:r>
              <a:rPr lang="de-DE" dirty="0" err="1"/>
              <a:t>users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9D4CFCB-EC2E-5FA1-9095-F8666E7F4A20}"/>
              </a:ext>
            </a:extLst>
          </p:cNvPr>
          <p:cNvSpPr txBox="1"/>
          <p:nvPr/>
        </p:nvSpPr>
        <p:spPr>
          <a:xfrm>
            <a:off x="3344062" y="4443495"/>
            <a:ext cx="4442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create</a:t>
            </a:r>
            <a:r>
              <a:rPr lang="de-DE" dirty="0"/>
              <a:t> a link </a:t>
            </a:r>
            <a:r>
              <a:rPr lang="de-DE" dirty="0" err="1"/>
              <a:t>for</a:t>
            </a:r>
            <a:r>
              <a:rPr lang="de-DE" dirty="0"/>
              <a:t> external </a:t>
            </a:r>
            <a:r>
              <a:rPr lang="de-DE" dirty="0" err="1"/>
              <a:t>users</a:t>
            </a:r>
            <a:endParaRPr lang="de-DE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E98C919-9BD8-E1F1-3AB9-D99DD1AEF254}"/>
              </a:ext>
            </a:extLst>
          </p:cNvPr>
          <p:cNvSpPr/>
          <p:nvPr/>
        </p:nvSpPr>
        <p:spPr>
          <a:xfrm>
            <a:off x="10243185" y="3244334"/>
            <a:ext cx="1457325" cy="48470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7602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, Text enthält.&#10;&#10;KI-generierte Inhalte können fehlerhaft sein.">
            <a:extLst>
              <a:ext uri="{FF2B5EF4-FFF2-40B4-BE49-F238E27FC236}">
                <a16:creationId xmlns:a16="http://schemas.microsoft.com/office/drawing/2014/main" id="{0D02FA34-7169-461F-F42B-DC4094769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8" y="0"/>
            <a:ext cx="12106044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70C0BC5-5E62-7C38-ED59-BEBEEF9975C7}"/>
              </a:ext>
            </a:extLst>
          </p:cNvPr>
          <p:cNvSpPr txBox="1"/>
          <p:nvPr/>
        </p:nvSpPr>
        <p:spPr>
          <a:xfrm>
            <a:off x="6898480" y="1249620"/>
            <a:ext cx="1872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Create link </a:t>
            </a:r>
            <a:r>
              <a:rPr lang="de-DE" dirty="0" err="1"/>
              <a:t>name</a:t>
            </a:r>
            <a:endParaRPr lang="de-DE" dirty="0"/>
          </a:p>
        </p:txBody>
      </p:sp>
      <p:sp>
        <p:nvSpPr>
          <p:cNvPr id="5" name="Pfeil nach links 4">
            <a:extLst>
              <a:ext uri="{FF2B5EF4-FFF2-40B4-BE49-F238E27FC236}">
                <a16:creationId xmlns:a16="http://schemas.microsoft.com/office/drawing/2014/main" id="{3025BDBA-223C-6280-46EA-8756712E92CB}"/>
              </a:ext>
            </a:extLst>
          </p:cNvPr>
          <p:cNvSpPr/>
          <p:nvPr/>
        </p:nvSpPr>
        <p:spPr>
          <a:xfrm flipV="1">
            <a:off x="4267200" y="1362849"/>
            <a:ext cx="2631280" cy="14287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 nach links 5">
            <a:extLst>
              <a:ext uri="{FF2B5EF4-FFF2-40B4-BE49-F238E27FC236}">
                <a16:creationId xmlns:a16="http://schemas.microsoft.com/office/drawing/2014/main" id="{80446A9A-9E1C-9DBB-08A8-34D0E331BF55}"/>
              </a:ext>
            </a:extLst>
          </p:cNvPr>
          <p:cNvSpPr/>
          <p:nvPr/>
        </p:nvSpPr>
        <p:spPr>
          <a:xfrm flipV="1">
            <a:off x="5181599" y="1802072"/>
            <a:ext cx="1716881" cy="184666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 nach links 7">
            <a:extLst>
              <a:ext uri="{FF2B5EF4-FFF2-40B4-BE49-F238E27FC236}">
                <a16:creationId xmlns:a16="http://schemas.microsoft.com/office/drawing/2014/main" id="{9C341782-AE61-1398-2455-777DC3EF7E0E}"/>
              </a:ext>
            </a:extLst>
          </p:cNvPr>
          <p:cNvSpPr/>
          <p:nvPr/>
        </p:nvSpPr>
        <p:spPr>
          <a:xfrm rot="20656628" flipV="1">
            <a:off x="5964452" y="2909195"/>
            <a:ext cx="914400" cy="183257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 nach links 8">
            <a:extLst>
              <a:ext uri="{FF2B5EF4-FFF2-40B4-BE49-F238E27FC236}">
                <a16:creationId xmlns:a16="http://schemas.microsoft.com/office/drawing/2014/main" id="{B741898B-F73D-C525-3612-FE6BDF8EFE20}"/>
              </a:ext>
            </a:extLst>
          </p:cNvPr>
          <p:cNvSpPr/>
          <p:nvPr/>
        </p:nvSpPr>
        <p:spPr>
          <a:xfrm flipV="1">
            <a:off x="5222079" y="3749938"/>
            <a:ext cx="1676401" cy="184666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890672F-6EF1-349E-0430-92AC667A663E}"/>
              </a:ext>
            </a:extLst>
          </p:cNvPr>
          <p:cNvSpPr/>
          <p:nvPr/>
        </p:nvSpPr>
        <p:spPr>
          <a:xfrm>
            <a:off x="3200400" y="1618952"/>
            <a:ext cx="485775" cy="2581573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50FB0B0-1434-2C4D-A4CC-767A5D35A595}"/>
              </a:ext>
            </a:extLst>
          </p:cNvPr>
          <p:cNvSpPr txBox="1"/>
          <p:nvPr/>
        </p:nvSpPr>
        <p:spPr>
          <a:xfrm>
            <a:off x="1485900" y="2610626"/>
            <a:ext cx="1537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Choose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: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7838F3B-6A30-92B4-2460-0A76A287F794}"/>
              </a:ext>
            </a:extLst>
          </p:cNvPr>
          <p:cNvSpPr txBox="1"/>
          <p:nvPr/>
        </p:nvSpPr>
        <p:spPr>
          <a:xfrm>
            <a:off x="6916842" y="1709739"/>
            <a:ext cx="1723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Download/</a:t>
            </a:r>
            <a:r>
              <a:rPr lang="de-DE" dirty="0" err="1"/>
              <a:t>view</a:t>
            </a:r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92733C5-BB86-6517-10D9-AA8FC17B0838}"/>
              </a:ext>
            </a:extLst>
          </p:cNvPr>
          <p:cNvSpPr txBox="1"/>
          <p:nvPr/>
        </p:nvSpPr>
        <p:spPr>
          <a:xfrm>
            <a:off x="6828484" y="2514598"/>
            <a:ext cx="1811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Download, </a:t>
            </a:r>
            <a:r>
              <a:rPr lang="de-DE" dirty="0" err="1"/>
              <a:t>view</a:t>
            </a:r>
            <a:r>
              <a:rPr lang="de-DE" dirty="0"/>
              <a:t>,</a:t>
            </a:r>
          </a:p>
          <a:p>
            <a:r>
              <a:rPr lang="de-DE" dirty="0" err="1"/>
              <a:t>upload</a:t>
            </a:r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E3CC16-CAAE-4B88-A636-9517115080CB}"/>
              </a:ext>
            </a:extLst>
          </p:cNvPr>
          <p:cNvSpPr txBox="1"/>
          <p:nvPr/>
        </p:nvSpPr>
        <p:spPr>
          <a:xfrm>
            <a:off x="6863160" y="3657605"/>
            <a:ext cx="1374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Upload </a:t>
            </a:r>
            <a:r>
              <a:rPr lang="de-DE" dirty="0" err="1"/>
              <a:t>only</a:t>
            </a:r>
            <a:endParaRPr lang="de-DE" dirty="0"/>
          </a:p>
        </p:txBody>
      </p:sp>
      <p:sp>
        <p:nvSpPr>
          <p:cNvPr id="15" name="Pfeil nach links 14">
            <a:extLst>
              <a:ext uri="{FF2B5EF4-FFF2-40B4-BE49-F238E27FC236}">
                <a16:creationId xmlns:a16="http://schemas.microsoft.com/office/drawing/2014/main" id="{623413F0-EA65-FBC2-7450-34B0B78E971B}"/>
              </a:ext>
            </a:extLst>
          </p:cNvPr>
          <p:cNvSpPr/>
          <p:nvPr/>
        </p:nvSpPr>
        <p:spPr>
          <a:xfrm>
            <a:off x="4267200" y="4756963"/>
            <a:ext cx="2561284" cy="11430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05B08CB-1C3C-DE77-7C2E-3EB88EA24E10}"/>
              </a:ext>
            </a:extLst>
          </p:cNvPr>
          <p:cNvSpPr txBox="1"/>
          <p:nvPr/>
        </p:nvSpPr>
        <p:spPr>
          <a:xfrm>
            <a:off x="6841596" y="4629447"/>
            <a:ext cx="1874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Create </a:t>
            </a:r>
            <a:r>
              <a:rPr lang="de-DE" dirty="0" err="1"/>
              <a:t>password</a:t>
            </a:r>
            <a:endParaRPr lang="de-DE" dirty="0"/>
          </a:p>
        </p:txBody>
      </p:sp>
      <p:sp>
        <p:nvSpPr>
          <p:cNvPr id="17" name="Pfeil nach links 16">
            <a:extLst>
              <a:ext uri="{FF2B5EF4-FFF2-40B4-BE49-F238E27FC236}">
                <a16:creationId xmlns:a16="http://schemas.microsoft.com/office/drawing/2014/main" id="{CBFE4B9A-E2FC-0F28-EA26-1DD6B3D82417}"/>
              </a:ext>
            </a:extLst>
          </p:cNvPr>
          <p:cNvSpPr/>
          <p:nvPr/>
        </p:nvSpPr>
        <p:spPr>
          <a:xfrm>
            <a:off x="5042312" y="5643616"/>
            <a:ext cx="1799284" cy="10001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135396C-F698-277F-392D-D96007FEF0B0}"/>
              </a:ext>
            </a:extLst>
          </p:cNvPr>
          <p:cNvSpPr txBox="1"/>
          <p:nvPr/>
        </p:nvSpPr>
        <p:spPr>
          <a:xfrm>
            <a:off x="6828484" y="5526639"/>
            <a:ext cx="1768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choose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expiration</a:t>
            </a:r>
            <a:r>
              <a:rPr lang="de-DE" dirty="0"/>
              <a:t> date </a:t>
            </a:r>
          </a:p>
        </p:txBody>
      </p:sp>
    </p:spTree>
    <p:extLst>
      <p:ext uri="{BB962C8B-B14F-4D97-AF65-F5344CB8AC3E}">
        <p14:creationId xmlns:p14="http://schemas.microsoft.com/office/powerpoint/2010/main" val="2113559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, Text, Software enthält.&#10;&#10;KI-generierte Inhalte können fehlerhaft sein.">
            <a:extLst>
              <a:ext uri="{FF2B5EF4-FFF2-40B4-BE49-F238E27FC236}">
                <a16:creationId xmlns:a16="http://schemas.microsoft.com/office/drawing/2014/main" id="{C36C2385-FCF5-2AE1-35AB-9E7FC08E5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98" y="0"/>
            <a:ext cx="11945204" cy="6858000"/>
          </a:xfrm>
          <a:prstGeom prst="rect">
            <a:avLst/>
          </a:prstGeom>
        </p:spPr>
      </p:pic>
      <p:sp>
        <p:nvSpPr>
          <p:cNvPr id="4" name="Pfeil nach links 3">
            <a:extLst>
              <a:ext uri="{FF2B5EF4-FFF2-40B4-BE49-F238E27FC236}">
                <a16:creationId xmlns:a16="http://schemas.microsoft.com/office/drawing/2014/main" id="{86B3DE3B-AC0D-8C08-E9E0-BC8841982492}"/>
              </a:ext>
            </a:extLst>
          </p:cNvPr>
          <p:cNvSpPr/>
          <p:nvPr/>
        </p:nvSpPr>
        <p:spPr>
          <a:xfrm rot="1049749">
            <a:off x="4586288" y="5229225"/>
            <a:ext cx="1843087" cy="157163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93079F7-2768-60C5-76D9-3CC5706C6A8F}"/>
              </a:ext>
            </a:extLst>
          </p:cNvPr>
          <p:cNvSpPr txBox="1"/>
          <p:nvPr/>
        </p:nvSpPr>
        <p:spPr>
          <a:xfrm>
            <a:off x="6410368" y="5336637"/>
            <a:ext cx="2440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Choose</a:t>
            </a:r>
            <a:r>
              <a:rPr lang="de-DE" dirty="0"/>
              <a:t> date </a:t>
            </a:r>
            <a:r>
              <a:rPr lang="de-DE" dirty="0" err="1"/>
              <a:t>when</a:t>
            </a:r>
            <a:r>
              <a:rPr lang="de-DE" dirty="0"/>
              <a:t> link</a:t>
            </a:r>
          </a:p>
          <a:p>
            <a:r>
              <a:rPr lang="de-DE" dirty="0"/>
              <a:t>will </a:t>
            </a:r>
            <a:r>
              <a:rPr lang="de-DE" dirty="0" err="1"/>
              <a:t>expire</a:t>
            </a:r>
            <a:endParaRPr lang="de-DE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FFDC576-7FDF-8C3A-4A9D-8A3FB53A79C7}"/>
              </a:ext>
            </a:extLst>
          </p:cNvPr>
          <p:cNvSpPr/>
          <p:nvPr/>
        </p:nvSpPr>
        <p:spPr>
          <a:xfrm>
            <a:off x="8101013" y="5982968"/>
            <a:ext cx="857250" cy="63214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E2B4C56-E64A-07A8-78B5-8B8B51036A3E}"/>
              </a:ext>
            </a:extLst>
          </p:cNvPr>
          <p:cNvSpPr txBox="1"/>
          <p:nvPr/>
        </p:nvSpPr>
        <p:spPr>
          <a:xfrm>
            <a:off x="5813079" y="6114374"/>
            <a:ext cx="228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Create and </a:t>
            </a:r>
            <a:r>
              <a:rPr lang="de-DE" dirty="0" err="1"/>
              <a:t>share</a:t>
            </a:r>
            <a:r>
              <a:rPr lang="de-DE" dirty="0"/>
              <a:t> link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5E6D696-A1E1-8653-6C8B-87272EEB0D7C}"/>
              </a:ext>
            </a:extLst>
          </p:cNvPr>
          <p:cNvSpPr/>
          <p:nvPr/>
        </p:nvSpPr>
        <p:spPr>
          <a:xfrm>
            <a:off x="3228975" y="5982968"/>
            <a:ext cx="1114425" cy="63214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4B7D8E9-4EB1-8A7E-4FAF-70539CDCEDA6}"/>
              </a:ext>
            </a:extLst>
          </p:cNvPr>
          <p:cNvSpPr txBox="1"/>
          <p:nvPr/>
        </p:nvSpPr>
        <p:spPr>
          <a:xfrm>
            <a:off x="4342933" y="6114374"/>
            <a:ext cx="858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cancel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6801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oftware, Computersymbol, Webseite enthält.&#10;&#10;KI-generierte Inhalte können fehlerhaft sein.">
            <a:extLst>
              <a:ext uri="{FF2B5EF4-FFF2-40B4-BE49-F238E27FC236}">
                <a16:creationId xmlns:a16="http://schemas.microsoft.com/office/drawing/2014/main" id="{A89E16A0-8917-E67B-FA60-E4CDFB9B4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12115800" cy="690140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B2DFF3D-7D1B-593B-8DB1-60EEBDDE60EC}"/>
              </a:ext>
            </a:extLst>
          </p:cNvPr>
          <p:cNvSpPr/>
          <p:nvPr/>
        </p:nvSpPr>
        <p:spPr>
          <a:xfrm>
            <a:off x="747127" y="286411"/>
            <a:ext cx="1433365" cy="54358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links 4">
            <a:extLst>
              <a:ext uri="{FF2B5EF4-FFF2-40B4-BE49-F238E27FC236}">
                <a16:creationId xmlns:a16="http://schemas.microsoft.com/office/drawing/2014/main" id="{7F3A0FEF-0EA9-6DAD-1C05-4B3DA6B40CA9}"/>
              </a:ext>
            </a:extLst>
          </p:cNvPr>
          <p:cNvSpPr/>
          <p:nvPr/>
        </p:nvSpPr>
        <p:spPr>
          <a:xfrm>
            <a:off x="6850966" y="3530991"/>
            <a:ext cx="717452" cy="45719"/>
          </a:xfrm>
          <a:prstGeom prst="leftArrow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 nach links 5">
            <a:extLst>
              <a:ext uri="{FF2B5EF4-FFF2-40B4-BE49-F238E27FC236}">
                <a16:creationId xmlns:a16="http://schemas.microsoft.com/office/drawing/2014/main" id="{235F6207-2287-55D6-913A-D2171A973BC0}"/>
              </a:ext>
            </a:extLst>
          </p:cNvPr>
          <p:cNvSpPr/>
          <p:nvPr/>
        </p:nvSpPr>
        <p:spPr>
          <a:xfrm>
            <a:off x="6850966" y="3852204"/>
            <a:ext cx="717452" cy="45719"/>
          </a:xfrm>
          <a:prstGeom prst="leftArrow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2FB888A-3107-62AB-272D-E18458EA0535}"/>
              </a:ext>
            </a:extLst>
          </p:cNvPr>
          <p:cNvSpPr txBox="1"/>
          <p:nvPr/>
        </p:nvSpPr>
        <p:spPr>
          <a:xfrm>
            <a:off x="7568418" y="3327009"/>
            <a:ext cx="1724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Enter User-ID </a:t>
            </a:r>
            <a:br>
              <a:rPr lang="de-DE" dirty="0"/>
            </a:br>
            <a:r>
              <a:rPr lang="de-DE" dirty="0"/>
              <a:t>Enter Password</a:t>
            </a:r>
          </a:p>
        </p:txBody>
      </p:sp>
    </p:spTree>
    <p:extLst>
      <p:ext uri="{BB962C8B-B14F-4D97-AF65-F5344CB8AC3E}">
        <p14:creationId xmlns:p14="http://schemas.microsoft.com/office/powerpoint/2010/main" val="1517401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 enthält.&#10;&#10;KI-generierte Inhalte können fehlerhaft sein.">
            <a:extLst>
              <a:ext uri="{FF2B5EF4-FFF2-40B4-BE49-F238E27FC236}">
                <a16:creationId xmlns:a16="http://schemas.microsoft.com/office/drawing/2014/main" id="{FBC4378A-EDF6-EA2B-527C-A8105FB73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16" y="0"/>
            <a:ext cx="11934968" cy="6858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6CE0D33-5057-C0E0-7EF1-A3A417F0125A}"/>
              </a:ext>
            </a:extLst>
          </p:cNvPr>
          <p:cNvSpPr/>
          <p:nvPr/>
        </p:nvSpPr>
        <p:spPr>
          <a:xfrm>
            <a:off x="8829675" y="3429000"/>
            <a:ext cx="1314450" cy="614363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rechts 4">
            <a:extLst>
              <a:ext uri="{FF2B5EF4-FFF2-40B4-BE49-F238E27FC236}">
                <a16:creationId xmlns:a16="http://schemas.microsoft.com/office/drawing/2014/main" id="{106F6344-0FED-37BB-CC4E-4092AA47B51F}"/>
              </a:ext>
            </a:extLst>
          </p:cNvPr>
          <p:cNvSpPr/>
          <p:nvPr/>
        </p:nvSpPr>
        <p:spPr>
          <a:xfrm rot="19984118">
            <a:off x="7815263" y="4527500"/>
            <a:ext cx="3629025" cy="10715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DD7C2C9-635A-AD8D-1A47-13126408FAEA}"/>
              </a:ext>
            </a:extLst>
          </p:cNvPr>
          <p:cNvSpPr txBox="1"/>
          <p:nvPr/>
        </p:nvSpPr>
        <p:spPr>
          <a:xfrm>
            <a:off x="7289287" y="3526810"/>
            <a:ext cx="1396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External link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1B82BDF-94A4-48EF-9011-D200FCB137FC}"/>
              </a:ext>
            </a:extLst>
          </p:cNvPr>
          <p:cNvSpPr txBox="1"/>
          <p:nvPr/>
        </p:nvSpPr>
        <p:spPr>
          <a:xfrm>
            <a:off x="5172075" y="5450681"/>
            <a:ext cx="4833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copy</a:t>
            </a:r>
            <a:r>
              <a:rPr lang="de-DE" dirty="0"/>
              <a:t> link </a:t>
            </a:r>
            <a:r>
              <a:rPr lang="de-DE" dirty="0" err="1"/>
              <a:t>to</a:t>
            </a:r>
            <a:r>
              <a:rPr lang="de-DE" dirty="0"/>
              <a:t> send </a:t>
            </a:r>
            <a:r>
              <a:rPr lang="de-DE" dirty="0" err="1"/>
              <a:t>to</a:t>
            </a:r>
            <a:r>
              <a:rPr lang="de-DE" dirty="0"/>
              <a:t> external </a:t>
            </a:r>
            <a:r>
              <a:rPr lang="de-DE" dirty="0" err="1"/>
              <a:t>users</a:t>
            </a:r>
            <a:endParaRPr lang="de-DE" dirty="0"/>
          </a:p>
          <a:p>
            <a:r>
              <a:rPr lang="de-DE" dirty="0"/>
              <a:t>-&gt; </a:t>
            </a:r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sure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send </a:t>
            </a:r>
            <a:r>
              <a:rPr lang="de-DE" dirty="0" err="1"/>
              <a:t>password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well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6153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Quittung, Text, Screenshot enthält.&#10;&#10;KI-generierte Inhalte können fehlerhaft sein.">
            <a:extLst>
              <a:ext uri="{FF2B5EF4-FFF2-40B4-BE49-F238E27FC236}">
                <a16:creationId xmlns:a16="http://schemas.microsoft.com/office/drawing/2014/main" id="{CD86BA65-A89E-4915-BB51-34378A58F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743"/>
            <a:ext cx="12212168" cy="638651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EECF536-E08A-D62B-CB85-9AFD4BFE359D}"/>
              </a:ext>
            </a:extLst>
          </p:cNvPr>
          <p:cNvSpPr txBox="1"/>
          <p:nvPr/>
        </p:nvSpPr>
        <p:spPr>
          <a:xfrm>
            <a:off x="6096000" y="235743"/>
            <a:ext cx="24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 Home Page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1D4BB4C-5283-D856-814D-4804EC9FBDDA}"/>
              </a:ext>
            </a:extLst>
          </p:cNvPr>
          <p:cNvSpPr txBox="1"/>
          <p:nvPr/>
        </p:nvSpPr>
        <p:spPr>
          <a:xfrm>
            <a:off x="1102218" y="242886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Main Menu</a:t>
            </a:r>
          </a:p>
        </p:txBody>
      </p:sp>
      <p:sp>
        <p:nvSpPr>
          <p:cNvPr id="6" name="Pfeil nach unten 5">
            <a:extLst>
              <a:ext uri="{FF2B5EF4-FFF2-40B4-BE49-F238E27FC236}">
                <a16:creationId xmlns:a16="http://schemas.microsoft.com/office/drawing/2014/main" id="{E49FB9EB-BC3E-A0AB-BB44-5B14A9F41CF4}"/>
              </a:ext>
            </a:extLst>
          </p:cNvPr>
          <p:cNvSpPr/>
          <p:nvPr/>
        </p:nvSpPr>
        <p:spPr>
          <a:xfrm>
            <a:off x="1645920" y="605075"/>
            <a:ext cx="129208" cy="111732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1111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Quittung, Screenshot, Design enthält.&#10;&#10;KI-generierte Inhalte können fehlerhaft sein.">
            <a:extLst>
              <a:ext uri="{FF2B5EF4-FFF2-40B4-BE49-F238E27FC236}">
                <a16:creationId xmlns:a16="http://schemas.microsoft.com/office/drawing/2014/main" id="{B8179BA2-CEEA-ABDC-DA13-A7A3506E2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191" y="0"/>
            <a:ext cx="2553816" cy="6858000"/>
          </a:xfrm>
          <a:prstGeom prst="rect">
            <a:avLst/>
          </a:prstGeom>
        </p:spPr>
      </p:pic>
      <p:sp>
        <p:nvSpPr>
          <p:cNvPr id="4" name="Pfeil nach links 3">
            <a:extLst>
              <a:ext uri="{FF2B5EF4-FFF2-40B4-BE49-F238E27FC236}">
                <a16:creationId xmlns:a16="http://schemas.microsoft.com/office/drawing/2014/main" id="{232962C3-B966-0326-7DEF-7D18D176B1D3}"/>
              </a:ext>
            </a:extLst>
          </p:cNvPr>
          <p:cNvSpPr/>
          <p:nvPr/>
        </p:nvSpPr>
        <p:spPr>
          <a:xfrm>
            <a:off x="2824163" y="886483"/>
            <a:ext cx="3271837" cy="10001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links 4">
            <a:extLst>
              <a:ext uri="{FF2B5EF4-FFF2-40B4-BE49-F238E27FC236}">
                <a16:creationId xmlns:a16="http://schemas.microsoft.com/office/drawing/2014/main" id="{381153CE-BFAD-A292-082B-A144F3026C3A}"/>
              </a:ext>
            </a:extLst>
          </p:cNvPr>
          <p:cNvSpPr/>
          <p:nvPr/>
        </p:nvSpPr>
        <p:spPr>
          <a:xfrm>
            <a:off x="3229780" y="2461112"/>
            <a:ext cx="2866219" cy="10001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 nach links 5">
            <a:extLst>
              <a:ext uri="{FF2B5EF4-FFF2-40B4-BE49-F238E27FC236}">
                <a16:creationId xmlns:a16="http://schemas.microsoft.com/office/drawing/2014/main" id="{676CD75A-68A3-81C9-9CCD-A0F26F9FB9F7}"/>
              </a:ext>
            </a:extLst>
          </p:cNvPr>
          <p:cNvSpPr/>
          <p:nvPr/>
        </p:nvSpPr>
        <p:spPr>
          <a:xfrm>
            <a:off x="4248178" y="3230952"/>
            <a:ext cx="1847821" cy="10001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 nach links 6">
            <a:extLst>
              <a:ext uri="{FF2B5EF4-FFF2-40B4-BE49-F238E27FC236}">
                <a16:creationId xmlns:a16="http://schemas.microsoft.com/office/drawing/2014/main" id="{9A4C6059-ADF7-2777-F9AF-A77AB300D65B}"/>
              </a:ext>
            </a:extLst>
          </p:cNvPr>
          <p:cNvSpPr/>
          <p:nvPr/>
        </p:nvSpPr>
        <p:spPr>
          <a:xfrm>
            <a:off x="4221717" y="3692234"/>
            <a:ext cx="1847821" cy="10001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 nach links 7">
            <a:extLst>
              <a:ext uri="{FF2B5EF4-FFF2-40B4-BE49-F238E27FC236}">
                <a16:creationId xmlns:a16="http://schemas.microsoft.com/office/drawing/2014/main" id="{4D098817-5C44-AB74-BE97-2B2043F16DD9}"/>
              </a:ext>
            </a:extLst>
          </p:cNvPr>
          <p:cNvSpPr/>
          <p:nvPr/>
        </p:nvSpPr>
        <p:spPr>
          <a:xfrm>
            <a:off x="2797701" y="4430060"/>
            <a:ext cx="3271837" cy="10001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 nach links 8">
            <a:extLst>
              <a:ext uri="{FF2B5EF4-FFF2-40B4-BE49-F238E27FC236}">
                <a16:creationId xmlns:a16="http://schemas.microsoft.com/office/drawing/2014/main" id="{DB36B5AD-D16E-D119-0341-F439C8F39A74}"/>
              </a:ext>
            </a:extLst>
          </p:cNvPr>
          <p:cNvSpPr/>
          <p:nvPr/>
        </p:nvSpPr>
        <p:spPr>
          <a:xfrm>
            <a:off x="2967436" y="5317439"/>
            <a:ext cx="3125959" cy="10001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7B32709-7A19-FB10-1982-DA30C5B80F67}"/>
              </a:ext>
            </a:extLst>
          </p:cNvPr>
          <p:cNvSpPr txBox="1"/>
          <p:nvPr/>
        </p:nvSpPr>
        <p:spPr>
          <a:xfrm>
            <a:off x="6248987" y="39913"/>
            <a:ext cx="1758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1.1. Main Menu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9BB5723-7353-4628-EF79-3BDBC40B2B61}"/>
              </a:ext>
            </a:extLst>
          </p:cNvPr>
          <p:cNvSpPr txBox="1"/>
          <p:nvPr/>
        </p:nvSpPr>
        <p:spPr>
          <a:xfrm>
            <a:off x="6069538" y="737249"/>
            <a:ext cx="1905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Go </a:t>
            </a:r>
            <a:r>
              <a:rPr lang="de-DE" dirty="0" err="1"/>
              <a:t>to</a:t>
            </a:r>
            <a:r>
              <a:rPr lang="de-DE" dirty="0"/>
              <a:t> Home Page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149389E-07EE-F00C-E246-15D68E4CBDB1}"/>
              </a:ext>
            </a:extLst>
          </p:cNvPr>
          <p:cNvSpPr txBox="1"/>
          <p:nvPr/>
        </p:nvSpPr>
        <p:spPr>
          <a:xfrm>
            <a:off x="6093395" y="2326176"/>
            <a:ext cx="4362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Access </a:t>
            </a:r>
            <a:r>
              <a:rPr lang="de-DE" dirty="0" err="1"/>
              <a:t>your</a:t>
            </a:r>
            <a:r>
              <a:rPr lang="de-DE" dirty="0"/>
              <a:t> own </a:t>
            </a:r>
            <a:r>
              <a:rPr lang="de-DE" dirty="0" err="1"/>
              <a:t>cases</a:t>
            </a:r>
            <a:r>
              <a:rPr lang="de-DE" dirty="0"/>
              <a:t> and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co-cases</a:t>
            </a:r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669582A-7F01-4429-4331-90F028062034}"/>
              </a:ext>
            </a:extLst>
          </p:cNvPr>
          <p:cNvSpPr txBox="1"/>
          <p:nvPr/>
        </p:nvSpPr>
        <p:spPr>
          <a:xfrm>
            <a:off x="6093395" y="3068487"/>
            <a:ext cx="3352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Search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case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case</a:t>
            </a:r>
            <a:r>
              <a:rPr lang="de-DE" dirty="0"/>
              <a:t> </a:t>
            </a:r>
            <a:r>
              <a:rPr lang="de-DE" dirty="0" err="1"/>
              <a:t>number</a:t>
            </a:r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DDA1ECB-5F8F-FEB6-465B-8B9AC90B5493}"/>
              </a:ext>
            </a:extLst>
          </p:cNvPr>
          <p:cNvSpPr txBox="1"/>
          <p:nvPr/>
        </p:nvSpPr>
        <p:spPr>
          <a:xfrm>
            <a:off x="6093395" y="3524349"/>
            <a:ext cx="3140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Search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case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case</a:t>
            </a:r>
            <a:r>
              <a:rPr lang="de-DE" dirty="0"/>
              <a:t> </a:t>
            </a:r>
            <a:r>
              <a:rPr lang="de-DE" dirty="0" err="1"/>
              <a:t>name</a:t>
            </a:r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59E37A7-0FCB-9B2F-D090-E7347FF78D6A}"/>
              </a:ext>
            </a:extLst>
          </p:cNvPr>
          <p:cNvSpPr txBox="1"/>
          <p:nvPr/>
        </p:nvSpPr>
        <p:spPr>
          <a:xfrm>
            <a:off x="6090274" y="4276437"/>
            <a:ext cx="2013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Create a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case</a:t>
            </a:r>
            <a:endParaRPr lang="de-DE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4EF2B15-4E0F-1957-4AE5-931AA77D85CD}"/>
              </a:ext>
            </a:extLst>
          </p:cNvPr>
          <p:cNvSpPr txBox="1"/>
          <p:nvPr/>
        </p:nvSpPr>
        <p:spPr>
          <a:xfrm>
            <a:off x="6093395" y="5165388"/>
            <a:ext cx="5079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Access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user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changes</a:t>
            </a:r>
            <a:r>
              <a:rPr lang="de-DE" dirty="0"/>
              <a:t>, </a:t>
            </a:r>
            <a:r>
              <a:rPr lang="de-DE" dirty="0" err="1"/>
              <a:t>upload</a:t>
            </a:r>
            <a:r>
              <a:rPr lang="de-DE" dirty="0"/>
              <a:t> </a:t>
            </a:r>
          </a:p>
          <a:p>
            <a:r>
              <a:rPr lang="de-DE" dirty="0" err="1"/>
              <a:t>signature</a:t>
            </a:r>
            <a:r>
              <a:rPr lang="de-DE" dirty="0"/>
              <a:t>, </a:t>
            </a:r>
            <a:r>
              <a:rPr lang="de-DE" dirty="0" err="1"/>
              <a:t>photo</a:t>
            </a:r>
            <a:r>
              <a:rPr lang="de-DE" dirty="0"/>
              <a:t>, etc.</a:t>
            </a:r>
          </a:p>
        </p:txBody>
      </p:sp>
      <p:sp>
        <p:nvSpPr>
          <p:cNvPr id="19" name="Pfeil nach links 18">
            <a:extLst>
              <a:ext uri="{FF2B5EF4-FFF2-40B4-BE49-F238E27FC236}">
                <a16:creationId xmlns:a16="http://schemas.microsoft.com/office/drawing/2014/main" id="{CD465F6B-F545-4733-202A-3DA44FD8E70B}"/>
              </a:ext>
            </a:extLst>
          </p:cNvPr>
          <p:cNvSpPr/>
          <p:nvPr/>
        </p:nvSpPr>
        <p:spPr>
          <a:xfrm>
            <a:off x="2824162" y="1336629"/>
            <a:ext cx="3271837" cy="10001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D4D210D1-93CD-10AF-50AF-0403D167ED14}"/>
              </a:ext>
            </a:extLst>
          </p:cNvPr>
          <p:cNvSpPr txBox="1"/>
          <p:nvPr/>
        </p:nvSpPr>
        <p:spPr>
          <a:xfrm>
            <a:off x="6093395" y="1196994"/>
            <a:ext cx="329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Access internal </a:t>
            </a:r>
            <a:r>
              <a:rPr lang="de-DE" dirty="0" err="1"/>
              <a:t>message</a:t>
            </a:r>
            <a:r>
              <a:rPr lang="de-DE" dirty="0"/>
              <a:t> </a:t>
            </a:r>
            <a:r>
              <a:rPr lang="de-DE" dirty="0" err="1"/>
              <a:t>board</a:t>
            </a:r>
            <a:endParaRPr lang="de-DE" dirty="0"/>
          </a:p>
        </p:txBody>
      </p:sp>
      <p:sp>
        <p:nvSpPr>
          <p:cNvPr id="2" name="Pfeil nach links 1">
            <a:extLst>
              <a:ext uri="{FF2B5EF4-FFF2-40B4-BE49-F238E27FC236}">
                <a16:creationId xmlns:a16="http://schemas.microsoft.com/office/drawing/2014/main" id="{03456B0E-F506-DD14-1A8D-9FDEC2782052}"/>
              </a:ext>
            </a:extLst>
          </p:cNvPr>
          <p:cNvSpPr/>
          <p:nvPr/>
        </p:nvSpPr>
        <p:spPr>
          <a:xfrm>
            <a:off x="2824162" y="1111556"/>
            <a:ext cx="3271837" cy="10001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3AAB0EF-B291-C682-567C-6B83250A5F3B}"/>
              </a:ext>
            </a:extLst>
          </p:cNvPr>
          <p:cNvSpPr txBox="1"/>
          <p:nvPr/>
        </p:nvSpPr>
        <p:spPr>
          <a:xfrm>
            <a:off x="6093395" y="976896"/>
            <a:ext cx="3350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Access internal </a:t>
            </a:r>
            <a:r>
              <a:rPr lang="de-DE" dirty="0" err="1"/>
              <a:t>information</a:t>
            </a:r>
            <a:r>
              <a:rPr lang="de-DE" dirty="0"/>
              <a:t> hub</a:t>
            </a:r>
          </a:p>
        </p:txBody>
      </p:sp>
      <p:sp>
        <p:nvSpPr>
          <p:cNvPr id="18" name="Pfeil nach links 6">
            <a:extLst>
              <a:ext uri="{FF2B5EF4-FFF2-40B4-BE49-F238E27FC236}">
                <a16:creationId xmlns:a16="http://schemas.microsoft.com/office/drawing/2014/main" id="{EC547F66-2877-D257-4ECE-9F0A376BF460}"/>
              </a:ext>
            </a:extLst>
          </p:cNvPr>
          <p:cNvSpPr/>
          <p:nvPr/>
        </p:nvSpPr>
        <p:spPr>
          <a:xfrm>
            <a:off x="4253906" y="4068790"/>
            <a:ext cx="1847821" cy="10001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8A7978DE-7BA1-B36A-A5E8-BE8CFC9324DB}"/>
              </a:ext>
            </a:extLst>
          </p:cNvPr>
          <p:cNvSpPr txBox="1"/>
          <p:nvPr/>
        </p:nvSpPr>
        <p:spPr>
          <a:xfrm>
            <a:off x="6101727" y="3930155"/>
            <a:ext cx="5428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Search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keyword</a:t>
            </a:r>
            <a:r>
              <a:rPr lang="de-DE" dirty="0"/>
              <a:t>, such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/>
              <a:t>heir‘s</a:t>
            </a:r>
            <a:r>
              <a:rPr lang="de-DE" dirty="0"/>
              <a:t> </a:t>
            </a:r>
            <a:r>
              <a:rPr lang="de-DE" dirty="0" err="1"/>
              <a:t>name</a:t>
            </a:r>
            <a:r>
              <a:rPr lang="de-DE" dirty="0"/>
              <a:t>, </a:t>
            </a:r>
            <a:r>
              <a:rPr lang="de-DE" dirty="0" err="1"/>
              <a:t>to</a:t>
            </a:r>
            <a:r>
              <a:rPr lang="de-DE" dirty="0"/>
              <a:t> find </a:t>
            </a:r>
            <a:r>
              <a:rPr lang="de-DE" dirty="0" err="1"/>
              <a:t>case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1957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Quittung, Screenshot enthält.&#10;&#10;KI-generierte Inhalte können fehlerhaft sein.">
            <a:extLst>
              <a:ext uri="{FF2B5EF4-FFF2-40B4-BE49-F238E27FC236}">
                <a16:creationId xmlns:a16="http://schemas.microsoft.com/office/drawing/2014/main" id="{A69FBA09-7EAF-CDA5-1406-AE67CE5E6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628" y="0"/>
            <a:ext cx="2522157" cy="6858000"/>
          </a:xfrm>
          <a:prstGeom prst="rect">
            <a:avLst/>
          </a:prstGeom>
        </p:spPr>
      </p:pic>
      <p:sp>
        <p:nvSpPr>
          <p:cNvPr id="5" name="Pfeil nach links 4">
            <a:extLst>
              <a:ext uri="{FF2B5EF4-FFF2-40B4-BE49-F238E27FC236}">
                <a16:creationId xmlns:a16="http://schemas.microsoft.com/office/drawing/2014/main" id="{8100740F-6E2E-0F08-82B1-01EA4C65B08D}"/>
              </a:ext>
            </a:extLst>
          </p:cNvPr>
          <p:cNvSpPr/>
          <p:nvPr/>
        </p:nvSpPr>
        <p:spPr>
          <a:xfrm>
            <a:off x="2729132" y="5401994"/>
            <a:ext cx="3366868" cy="11254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 nach links 5">
            <a:extLst>
              <a:ext uri="{FF2B5EF4-FFF2-40B4-BE49-F238E27FC236}">
                <a16:creationId xmlns:a16="http://schemas.microsoft.com/office/drawing/2014/main" id="{773C25E2-259F-C2B0-3686-FA6EDAD94C7E}"/>
              </a:ext>
            </a:extLst>
          </p:cNvPr>
          <p:cNvSpPr/>
          <p:nvPr/>
        </p:nvSpPr>
        <p:spPr>
          <a:xfrm>
            <a:off x="2867464" y="6073726"/>
            <a:ext cx="3228536" cy="11254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 nach links 6">
            <a:extLst>
              <a:ext uri="{FF2B5EF4-FFF2-40B4-BE49-F238E27FC236}">
                <a16:creationId xmlns:a16="http://schemas.microsoft.com/office/drawing/2014/main" id="{B543971C-D570-C6A4-DA5B-C704AABECDE1}"/>
              </a:ext>
            </a:extLst>
          </p:cNvPr>
          <p:cNvSpPr/>
          <p:nvPr/>
        </p:nvSpPr>
        <p:spPr>
          <a:xfrm>
            <a:off x="2867463" y="6544993"/>
            <a:ext cx="3228537" cy="11254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0EB61F7-879F-FB13-9213-E69CC396912C}"/>
              </a:ext>
            </a:extLst>
          </p:cNvPr>
          <p:cNvSpPr txBox="1"/>
          <p:nvPr/>
        </p:nvSpPr>
        <p:spPr>
          <a:xfrm>
            <a:off x="6096000" y="5273598"/>
            <a:ext cx="353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Access </a:t>
            </a:r>
            <a:r>
              <a:rPr lang="de-DE" dirty="0" err="1"/>
              <a:t>list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US </a:t>
            </a:r>
            <a:r>
              <a:rPr lang="de-DE" dirty="0" err="1"/>
              <a:t>colleagues</a:t>
            </a:r>
            <a:r>
              <a:rPr lang="de-DE" dirty="0"/>
              <a:t>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AE25B48-8FF0-5DB9-5157-00D159EE6722}"/>
              </a:ext>
            </a:extLst>
          </p:cNvPr>
          <p:cNvSpPr txBox="1"/>
          <p:nvPr/>
        </p:nvSpPr>
        <p:spPr>
          <a:xfrm>
            <a:off x="6096000" y="5911947"/>
            <a:ext cx="3267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Access </a:t>
            </a:r>
            <a:r>
              <a:rPr lang="de-DE" dirty="0" err="1"/>
              <a:t>your</a:t>
            </a:r>
            <a:r>
              <a:rPr lang="de-DE" dirty="0"/>
              <a:t> personal </a:t>
            </a:r>
            <a:r>
              <a:rPr lang="de-DE" dirty="0" err="1"/>
              <a:t>drop</a:t>
            </a:r>
            <a:r>
              <a:rPr lang="de-DE" dirty="0"/>
              <a:t> box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178CEC9-BBFF-49AB-86D2-D3F8DF172911}"/>
              </a:ext>
            </a:extLst>
          </p:cNvPr>
          <p:cNvSpPr txBox="1"/>
          <p:nvPr/>
        </p:nvSpPr>
        <p:spPr>
          <a:xfrm>
            <a:off x="6096000" y="6416597"/>
            <a:ext cx="8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Logout</a:t>
            </a:r>
          </a:p>
        </p:txBody>
      </p:sp>
    </p:spTree>
    <p:extLst>
      <p:ext uri="{BB962C8B-B14F-4D97-AF65-F5344CB8AC3E}">
        <p14:creationId xmlns:p14="http://schemas.microsoft.com/office/powerpoint/2010/main" val="657948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Text, Quittung, Screenshot, Design enthält.&#10;&#10;KI-generierte Inhalte können fehlerhaft sein.">
            <a:extLst>
              <a:ext uri="{FF2B5EF4-FFF2-40B4-BE49-F238E27FC236}">
                <a16:creationId xmlns:a16="http://schemas.microsoft.com/office/drawing/2014/main" id="{9F4693F7-BABE-C3A8-48AC-A8F58C3F3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114" y="0"/>
            <a:ext cx="2553816" cy="6858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3DDDB0E-5E93-808D-9B49-9EE0D87C026F}"/>
              </a:ext>
            </a:extLst>
          </p:cNvPr>
          <p:cNvSpPr/>
          <p:nvPr/>
        </p:nvSpPr>
        <p:spPr>
          <a:xfrm>
            <a:off x="2090134" y="5188268"/>
            <a:ext cx="781608" cy="32861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632E62D-DE1E-295C-E615-316B2C1CA2BA}"/>
              </a:ext>
            </a:extLst>
          </p:cNvPr>
          <p:cNvSpPr txBox="1"/>
          <p:nvPr/>
        </p:nvSpPr>
        <p:spPr>
          <a:xfrm>
            <a:off x="6096000" y="0"/>
            <a:ext cx="1951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 User</a:t>
            </a:r>
            <a:r>
              <a:rPr lang="de-DE" sz="2400" b="1" dirty="0"/>
              <a:t> </a:t>
            </a:r>
            <a:r>
              <a:rPr lang="de-DE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Data</a:t>
            </a:r>
            <a:endParaRPr lang="de-DE" sz="2400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4EAB9AF-038D-B7E7-7F29-AA3F968B955D}"/>
              </a:ext>
            </a:extLst>
          </p:cNvPr>
          <p:cNvSpPr txBox="1"/>
          <p:nvPr/>
        </p:nvSpPr>
        <p:spPr>
          <a:xfrm>
            <a:off x="4552930" y="1120676"/>
            <a:ext cx="768114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dirty="0" err="1"/>
              <a:t>Prefilled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name</a:t>
            </a:r>
            <a:r>
              <a:rPr lang="de-DE" dirty="0"/>
              <a:t> and User-ID (</a:t>
            </a:r>
            <a:r>
              <a:rPr lang="de-DE" dirty="0" err="1"/>
              <a:t>initials</a:t>
            </a:r>
            <a:r>
              <a:rPr lang="de-DE" dirty="0"/>
              <a:t>) </a:t>
            </a:r>
          </a:p>
          <a:p>
            <a:pPr marL="285750" indent="-285750">
              <a:buFontTx/>
              <a:buChar char="-"/>
            </a:pPr>
            <a:r>
              <a:rPr lang="de-DE" dirty="0"/>
              <a:t>Fill in </a:t>
            </a:r>
            <a:r>
              <a:rPr lang="de-DE" dirty="0" err="1"/>
              <a:t>company</a:t>
            </a:r>
            <a:r>
              <a:rPr lang="de-DE" dirty="0"/>
              <a:t> </a:t>
            </a:r>
            <a:r>
              <a:rPr lang="de-DE" dirty="0" err="1"/>
              <a:t>address</a:t>
            </a:r>
            <a:r>
              <a:rPr lang="de-DE" dirty="0"/>
              <a:t>,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phone</a:t>
            </a:r>
            <a:r>
              <a:rPr lang="de-DE" dirty="0"/>
              <a:t> </a:t>
            </a:r>
            <a:r>
              <a:rPr lang="de-DE" dirty="0" err="1"/>
              <a:t>number</a:t>
            </a:r>
            <a:r>
              <a:rPr lang="de-DE" dirty="0"/>
              <a:t> and </a:t>
            </a:r>
            <a:r>
              <a:rPr lang="de-DE" dirty="0" err="1"/>
              <a:t>function</a:t>
            </a: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/>
              <a:t>Fill in </a:t>
            </a:r>
            <a:r>
              <a:rPr lang="de-DE" dirty="0" err="1"/>
              <a:t>any</a:t>
            </a:r>
            <a:r>
              <a:rPr lang="de-DE" dirty="0"/>
              <a:t> personal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feel</a:t>
            </a:r>
            <a:r>
              <a:rPr lang="de-DE" dirty="0"/>
              <a:t> </a:t>
            </a:r>
            <a:r>
              <a:rPr lang="de-DE" dirty="0" err="1"/>
              <a:t>comfortable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sharing</a:t>
            </a:r>
            <a:r>
              <a:rPr lang="de-DE" dirty="0"/>
              <a:t> (e.g. </a:t>
            </a:r>
            <a:r>
              <a:rPr lang="de-DE" dirty="0" err="1"/>
              <a:t>birth</a:t>
            </a:r>
            <a:r>
              <a:rPr lang="de-DE" dirty="0"/>
              <a:t> date,</a:t>
            </a:r>
          </a:p>
          <a:p>
            <a:r>
              <a:rPr lang="de-DE" dirty="0"/>
              <a:t>      </a:t>
            </a:r>
            <a:r>
              <a:rPr lang="de-DE" dirty="0" err="1"/>
              <a:t>cell</a:t>
            </a:r>
            <a:r>
              <a:rPr lang="de-DE" dirty="0"/>
              <a:t> </a:t>
            </a:r>
            <a:r>
              <a:rPr lang="de-DE" dirty="0" err="1"/>
              <a:t>phone</a:t>
            </a:r>
            <a:r>
              <a:rPr lang="de-DE" dirty="0"/>
              <a:t> </a:t>
            </a:r>
            <a:r>
              <a:rPr lang="de-DE" dirty="0" err="1"/>
              <a:t>number</a:t>
            </a:r>
            <a:r>
              <a:rPr lang="de-DE" dirty="0"/>
              <a:t>, Skype/Teams </a:t>
            </a:r>
            <a:r>
              <a:rPr lang="de-DE" dirty="0" err="1"/>
              <a:t>name</a:t>
            </a:r>
            <a:r>
              <a:rPr lang="de-DE" dirty="0"/>
              <a:t>) </a:t>
            </a:r>
            <a:r>
              <a:rPr lang="de-DE" i="1" dirty="0"/>
              <a:t>(optional) </a:t>
            </a:r>
            <a:r>
              <a:rPr lang="de-DE" dirty="0"/>
              <a:t>-&gt; will not </a:t>
            </a:r>
            <a:r>
              <a:rPr lang="de-DE" dirty="0" err="1"/>
              <a:t>appear</a:t>
            </a:r>
            <a:r>
              <a:rPr lang="de-DE" dirty="0"/>
              <a:t> on </a:t>
            </a:r>
          </a:p>
          <a:p>
            <a:r>
              <a:rPr lang="de-DE" dirty="0"/>
              <a:t>      </a:t>
            </a:r>
            <a:r>
              <a:rPr lang="de-DE" dirty="0" err="1"/>
              <a:t>any</a:t>
            </a:r>
            <a:r>
              <a:rPr lang="de-DE" dirty="0"/>
              <a:t> </a:t>
            </a:r>
            <a:r>
              <a:rPr lang="de-DE" dirty="0" err="1"/>
              <a:t>outgoing</a:t>
            </a:r>
            <a:r>
              <a:rPr lang="de-DE" dirty="0"/>
              <a:t> </a:t>
            </a:r>
            <a:r>
              <a:rPr lang="de-DE" dirty="0" err="1"/>
              <a:t>correspondence</a:t>
            </a:r>
            <a:r>
              <a:rPr lang="de-DE" dirty="0"/>
              <a:t> </a:t>
            </a:r>
          </a:p>
          <a:p>
            <a:pPr marL="285750" indent="-285750">
              <a:buFontTx/>
              <a:buChar char="-"/>
            </a:pPr>
            <a:r>
              <a:rPr lang="de-DE" dirty="0"/>
              <a:t>Upload </a:t>
            </a:r>
            <a:r>
              <a:rPr lang="de-DE" dirty="0" err="1"/>
              <a:t>photo</a:t>
            </a:r>
            <a:r>
              <a:rPr lang="de-DE" dirty="0"/>
              <a:t> </a:t>
            </a:r>
            <a:r>
              <a:rPr lang="de-DE" i="1" dirty="0"/>
              <a:t>(optional) </a:t>
            </a:r>
          </a:p>
          <a:p>
            <a:pPr marL="285750" indent="-285750">
              <a:buFontTx/>
              <a:buChar char="-"/>
            </a:pPr>
            <a:r>
              <a:rPr lang="de-DE" dirty="0"/>
              <a:t>Upload </a:t>
            </a:r>
            <a:r>
              <a:rPr lang="de-DE" dirty="0" err="1"/>
              <a:t>signature</a:t>
            </a:r>
            <a:r>
              <a:rPr lang="de-DE" dirty="0"/>
              <a:t> </a:t>
            </a:r>
            <a:r>
              <a:rPr lang="de-DE" i="1" dirty="0"/>
              <a:t>(optional) </a:t>
            </a:r>
            <a:r>
              <a:rPr lang="de-DE" dirty="0"/>
              <a:t>-&gt;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outgoing</a:t>
            </a:r>
            <a:r>
              <a:rPr lang="de-DE" dirty="0"/>
              <a:t> </a:t>
            </a:r>
          </a:p>
          <a:p>
            <a:r>
              <a:rPr lang="de-DE" dirty="0"/>
              <a:t>      </a:t>
            </a:r>
            <a:r>
              <a:rPr lang="de-DE" dirty="0" err="1"/>
              <a:t>correspondence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783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Quittung, Zahl enthält.&#10;&#10;KI-generierte Inhalte können fehlerhaft sein.">
            <a:extLst>
              <a:ext uri="{FF2B5EF4-FFF2-40B4-BE49-F238E27FC236}">
                <a16:creationId xmlns:a16="http://schemas.microsoft.com/office/drawing/2014/main" id="{E40F08B8-1AE5-AE5F-BB75-9BACBAC4B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58" y="257175"/>
            <a:ext cx="12203458" cy="634364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7770956-259D-BD5B-750F-8C26464427BF}"/>
              </a:ext>
            </a:extLst>
          </p:cNvPr>
          <p:cNvSpPr/>
          <p:nvPr/>
        </p:nvSpPr>
        <p:spPr>
          <a:xfrm>
            <a:off x="-11458" y="5015352"/>
            <a:ext cx="800100" cy="357187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D7BA923-2416-EA6A-6D8A-531669F7131C}"/>
              </a:ext>
            </a:extLst>
          </p:cNvPr>
          <p:cNvSpPr/>
          <p:nvPr/>
        </p:nvSpPr>
        <p:spPr>
          <a:xfrm>
            <a:off x="2335238" y="1758462"/>
            <a:ext cx="914400" cy="50643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4287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Quittung, Screenshot enthält.&#10;&#10;KI-generierte Inhalte können fehlerhaft sein.">
            <a:extLst>
              <a:ext uri="{FF2B5EF4-FFF2-40B4-BE49-F238E27FC236}">
                <a16:creationId xmlns:a16="http://schemas.microsoft.com/office/drawing/2014/main" id="{0F1AC7C3-A724-D04B-580D-EB0B9C328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2256"/>
            <a:ext cx="12229194" cy="615348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B9282DD-5537-3991-D816-FA7BC2B09FFE}"/>
              </a:ext>
            </a:extLst>
          </p:cNvPr>
          <p:cNvSpPr/>
          <p:nvPr/>
        </p:nvSpPr>
        <p:spPr>
          <a:xfrm>
            <a:off x="2203352" y="4016326"/>
            <a:ext cx="3071813" cy="842963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links 4">
            <a:extLst>
              <a:ext uri="{FF2B5EF4-FFF2-40B4-BE49-F238E27FC236}">
                <a16:creationId xmlns:a16="http://schemas.microsoft.com/office/drawing/2014/main" id="{C225A375-8571-4A8C-1EA1-2E6E1643C59C}"/>
              </a:ext>
            </a:extLst>
          </p:cNvPr>
          <p:cNvSpPr/>
          <p:nvPr/>
        </p:nvSpPr>
        <p:spPr>
          <a:xfrm>
            <a:off x="5036234" y="4437807"/>
            <a:ext cx="914400" cy="4571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C09A095-DD0C-49FF-6DED-DBF9C59EFC1B}"/>
              </a:ext>
            </a:extLst>
          </p:cNvPr>
          <p:cNvSpPr txBox="1"/>
          <p:nvPr/>
        </p:nvSpPr>
        <p:spPr>
          <a:xfrm>
            <a:off x="5950634" y="4298860"/>
            <a:ext cx="3259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select</a:t>
            </a:r>
            <a:r>
              <a:rPr lang="de-DE" dirty="0"/>
              <a:t> and </a:t>
            </a:r>
            <a:r>
              <a:rPr lang="de-DE" dirty="0" err="1"/>
              <a:t>upload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6953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Quittung enthält.&#10;&#10;KI-generierte Inhalte können fehlerhaft sein.">
            <a:extLst>
              <a:ext uri="{FF2B5EF4-FFF2-40B4-BE49-F238E27FC236}">
                <a16:creationId xmlns:a16="http://schemas.microsoft.com/office/drawing/2014/main" id="{2E3F4F99-6966-8815-1699-85BE96B18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691"/>
            <a:ext cx="12178067" cy="617927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8D69F89-247B-E198-5F53-D289B6210F32}"/>
              </a:ext>
            </a:extLst>
          </p:cNvPr>
          <p:cNvSpPr txBox="1"/>
          <p:nvPr/>
        </p:nvSpPr>
        <p:spPr>
          <a:xfrm>
            <a:off x="5906153" y="15359"/>
            <a:ext cx="1045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Example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1964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408</Words>
  <Application>Microsoft Office PowerPoint</Application>
  <PresentationFormat>Breitbild</PresentationFormat>
  <Paragraphs>76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5" baseType="lpstr">
      <vt:lpstr>Aptos</vt:lpstr>
      <vt:lpstr>Aptos Display</vt:lpstr>
      <vt:lpstr>Arial</vt:lpstr>
      <vt:lpstr>Century Gothic</vt:lpstr>
      <vt:lpstr>Office</vt:lpstr>
      <vt:lpstr>Emrich Database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Claudia Häßler</dc:creator>
  <cp:lastModifiedBy>Geschäftsleitung Berlin</cp:lastModifiedBy>
  <cp:revision>7</cp:revision>
  <dcterms:created xsi:type="dcterms:W3CDTF">2025-06-26T11:39:30Z</dcterms:created>
  <dcterms:modified xsi:type="dcterms:W3CDTF">2025-07-11T10:27:22Z</dcterms:modified>
</cp:coreProperties>
</file>